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50" r:id="rId2"/>
    <p:sldId id="531" r:id="rId3"/>
    <p:sldId id="611" r:id="rId4"/>
    <p:sldId id="669" r:id="rId5"/>
    <p:sldId id="528" r:id="rId6"/>
    <p:sldId id="529" r:id="rId7"/>
    <p:sldId id="511" r:id="rId8"/>
    <p:sldId id="673" r:id="rId9"/>
    <p:sldId id="676" r:id="rId10"/>
    <p:sldId id="675" r:id="rId11"/>
    <p:sldId id="496" r:id="rId12"/>
    <p:sldId id="674" r:id="rId13"/>
    <p:sldId id="581" r:id="rId14"/>
    <p:sldId id="546" r:id="rId15"/>
    <p:sldId id="677" r:id="rId16"/>
    <p:sldId id="548" r:id="rId17"/>
    <p:sldId id="678" r:id="rId18"/>
    <p:sldId id="679" r:id="rId19"/>
    <p:sldId id="682" r:id="rId20"/>
    <p:sldId id="549" r:id="rId21"/>
    <p:sldId id="680" r:id="rId22"/>
    <p:sldId id="6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80038" autoAdjust="0"/>
  </p:normalViewPr>
  <p:slideViewPr>
    <p:cSldViewPr>
      <p:cViewPr varScale="1">
        <p:scale>
          <a:sx n="54" d="100"/>
          <a:sy n="54" d="100"/>
        </p:scale>
        <p:origin x="1320"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9E0E9-ED6B-478D-A153-B38D6DB7DF13}"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7A30A-D0FE-4E31-9E27-FDD5606E2656}" type="slidenum">
              <a:rPr lang="en-US" smtClean="0"/>
              <a:pPr/>
              <a:t>‹#›</a:t>
            </a:fld>
            <a:endParaRPr lang="en-US"/>
          </a:p>
        </p:txBody>
      </p:sp>
    </p:spTree>
    <p:extLst>
      <p:ext uri="{BB962C8B-B14F-4D97-AF65-F5344CB8AC3E}">
        <p14:creationId xmlns:p14="http://schemas.microsoft.com/office/powerpoint/2010/main" val="16356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0.74 for both </a:t>
            </a:r>
            <a:r>
              <a:rPr lang="en-US" dirty="0" err="1"/>
              <a:t>fcc</a:t>
            </a:r>
            <a:r>
              <a:rPr lang="en-US" dirty="0"/>
              <a:t> and hcp</a:t>
            </a:r>
          </a:p>
          <a:p>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a:t>
            </a:fld>
            <a:endParaRPr lang="en-US"/>
          </a:p>
        </p:txBody>
      </p:sp>
    </p:spTree>
    <p:extLst>
      <p:ext uri="{BB962C8B-B14F-4D97-AF65-F5344CB8AC3E}">
        <p14:creationId xmlns:p14="http://schemas.microsoft.com/office/powerpoint/2010/main" val="416261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900" dirty="0">
                <a:latin typeface="Lucida Grande" charset="0"/>
                <a:ea typeface="Lucida Grande" charset="0"/>
                <a:cs typeface="Lucida Grande" charset="0"/>
                <a:sym typeface="Lucida Grande" charset="0"/>
              </a:rPr>
              <a:t>The</a:t>
            </a:r>
            <a:r>
              <a:rPr lang="en-US" sz="2900" baseline="0" dirty="0">
                <a:latin typeface="Lucida Grande" charset="0"/>
                <a:ea typeface="Lucida Grande" charset="0"/>
                <a:cs typeface="Lucida Grande" charset="0"/>
                <a:sym typeface="Lucida Grande" charset="0"/>
              </a:rPr>
              <a:t> APF for diamond (34%) is even less than for simple cubic (52%)! </a:t>
            </a:r>
            <a:endParaRPr lang="en-US" sz="29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87675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900" dirty="0">
                <a:latin typeface="Lucida Grande" charset="0"/>
                <a:ea typeface="Lucida Grande" charset="0"/>
                <a:cs typeface="Lucida Grande" charset="0"/>
                <a:sym typeface="Lucida Grande" charset="0"/>
              </a:rPr>
              <a:t>The</a:t>
            </a:r>
            <a:r>
              <a:rPr lang="en-US" sz="2900" baseline="0" dirty="0">
                <a:latin typeface="Lucida Grande" charset="0"/>
                <a:ea typeface="Lucida Grande" charset="0"/>
                <a:cs typeface="Lucida Grande" charset="0"/>
                <a:sym typeface="Lucida Grande" charset="0"/>
              </a:rPr>
              <a:t> APF for diamond (34%) is even less than for simple cubic (52%)! </a:t>
            </a:r>
            <a:endParaRPr lang="en-US" sz="29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41990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close packed direction?</a:t>
            </a:r>
          </a:p>
        </p:txBody>
      </p:sp>
      <p:sp>
        <p:nvSpPr>
          <p:cNvPr id="4" name="Slide Number Placeholder 3"/>
          <p:cNvSpPr>
            <a:spLocks noGrp="1"/>
          </p:cNvSpPr>
          <p:nvPr>
            <p:ph type="sldNum" sz="quarter" idx="10"/>
          </p:nvPr>
        </p:nvSpPr>
        <p:spPr/>
        <p:txBody>
          <a:bodyPr/>
          <a:lstStyle/>
          <a:p>
            <a:fld id="{CA07A30A-D0FE-4E31-9E27-FDD5606E2656}" type="slidenum">
              <a:rPr lang="en-US" smtClean="0"/>
              <a:pPr/>
              <a:t>16</a:t>
            </a:fld>
            <a:endParaRPr lang="en-US"/>
          </a:p>
        </p:txBody>
      </p:sp>
    </p:spTree>
    <p:extLst>
      <p:ext uri="{BB962C8B-B14F-4D97-AF65-F5344CB8AC3E}">
        <p14:creationId xmlns:p14="http://schemas.microsoft.com/office/powerpoint/2010/main" val="254684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close packed direction?</a:t>
            </a:r>
          </a:p>
        </p:txBody>
      </p:sp>
      <p:sp>
        <p:nvSpPr>
          <p:cNvPr id="4" name="Slide Number Placeholder 3"/>
          <p:cNvSpPr>
            <a:spLocks noGrp="1"/>
          </p:cNvSpPr>
          <p:nvPr>
            <p:ph type="sldNum" sz="quarter" idx="10"/>
          </p:nvPr>
        </p:nvSpPr>
        <p:spPr/>
        <p:txBody>
          <a:bodyPr/>
          <a:lstStyle/>
          <a:p>
            <a:fld id="{CA07A30A-D0FE-4E31-9E27-FDD5606E2656}" type="slidenum">
              <a:rPr lang="en-US" smtClean="0"/>
              <a:pPr/>
              <a:t>17</a:t>
            </a:fld>
            <a:endParaRPr lang="en-US"/>
          </a:p>
        </p:txBody>
      </p:sp>
    </p:spTree>
    <p:extLst>
      <p:ext uri="{BB962C8B-B14F-4D97-AF65-F5344CB8AC3E}">
        <p14:creationId xmlns:p14="http://schemas.microsoft.com/office/powerpoint/2010/main" val="160026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close packed direction?</a:t>
            </a:r>
          </a:p>
        </p:txBody>
      </p:sp>
      <p:sp>
        <p:nvSpPr>
          <p:cNvPr id="4" name="Slide Number Placeholder 3"/>
          <p:cNvSpPr>
            <a:spLocks noGrp="1"/>
          </p:cNvSpPr>
          <p:nvPr>
            <p:ph type="sldNum" sz="quarter" idx="10"/>
          </p:nvPr>
        </p:nvSpPr>
        <p:spPr/>
        <p:txBody>
          <a:bodyPr/>
          <a:lstStyle/>
          <a:p>
            <a:fld id="{CA07A30A-D0FE-4E31-9E27-FDD5606E2656}" type="slidenum">
              <a:rPr lang="en-US" smtClean="0"/>
              <a:pPr/>
              <a:t>18</a:t>
            </a:fld>
            <a:endParaRPr lang="en-US"/>
          </a:p>
        </p:txBody>
      </p:sp>
    </p:spTree>
    <p:extLst>
      <p:ext uri="{BB962C8B-B14F-4D97-AF65-F5344CB8AC3E}">
        <p14:creationId xmlns:p14="http://schemas.microsoft.com/office/powerpoint/2010/main" val="268293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don’t understand why the normal notation isn’t used either, but this is common to see. </a:t>
            </a:r>
          </a:p>
          <a:p>
            <a:endParaRPr lang="en-US" baseline="0" dirty="0"/>
          </a:p>
          <a:p>
            <a:r>
              <a:rPr lang="en-US" baseline="0" dirty="0"/>
              <a:t>Consider the (11-22) grey plane shown above. Notice the intercepts are at 1, 1, and ½ . Take reciprocals for h k and m. Then l is just found by the formula involving h and k above. </a:t>
            </a:r>
            <a:endParaRPr lang="en-US" dirty="0"/>
          </a:p>
          <a:p>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2</a:t>
            </a:fld>
            <a:endParaRPr lang="en-US"/>
          </a:p>
        </p:txBody>
      </p:sp>
    </p:spTree>
    <p:extLst>
      <p:ext uri="{BB962C8B-B14F-4D97-AF65-F5344CB8AC3E}">
        <p14:creationId xmlns:p14="http://schemas.microsoft.com/office/powerpoint/2010/main" val="189814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counting how many in: 001, 111, 012, 112, 123. Answers: 6, 8, 6*4=24, 6*4=24, 6*4*2=48 (I think, probably should check these numbers)</a:t>
            </a:r>
          </a:p>
          <a:p>
            <a:endParaRPr lang="en-US" dirty="0"/>
          </a:p>
        </p:txBody>
      </p:sp>
      <p:sp>
        <p:nvSpPr>
          <p:cNvPr id="4" name="Slide Number Placeholder 3"/>
          <p:cNvSpPr>
            <a:spLocks noGrp="1"/>
          </p:cNvSpPr>
          <p:nvPr>
            <p:ph type="sldNum" sz="quarter" idx="5"/>
          </p:nvPr>
        </p:nvSpPr>
        <p:spPr/>
        <p:txBody>
          <a:bodyPr/>
          <a:lstStyle/>
          <a:p>
            <a:fld id="{CA07A30A-D0FE-4E31-9E27-FDD5606E2656}" type="slidenum">
              <a:rPr lang="en-US" smtClean="0"/>
              <a:pPr/>
              <a:t>3</a:t>
            </a:fld>
            <a:endParaRPr lang="en-US"/>
          </a:p>
        </p:txBody>
      </p:sp>
    </p:spTree>
    <p:extLst>
      <p:ext uri="{BB962C8B-B14F-4D97-AF65-F5344CB8AC3E}">
        <p14:creationId xmlns:p14="http://schemas.microsoft.com/office/powerpoint/2010/main" val="192769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always be used but people use the wrong notation quite frequently</a:t>
            </a:r>
          </a:p>
        </p:txBody>
      </p:sp>
      <p:sp>
        <p:nvSpPr>
          <p:cNvPr id="4" name="Slide Number Placeholder 3"/>
          <p:cNvSpPr>
            <a:spLocks noGrp="1"/>
          </p:cNvSpPr>
          <p:nvPr>
            <p:ph type="sldNum" sz="quarter" idx="5"/>
          </p:nvPr>
        </p:nvSpPr>
        <p:spPr/>
        <p:txBody>
          <a:bodyPr/>
          <a:lstStyle/>
          <a:p>
            <a:fld id="{CA07A30A-D0FE-4E31-9E27-FDD5606E2656}" type="slidenum">
              <a:rPr lang="en-US" smtClean="0"/>
              <a:pPr/>
              <a:t>4</a:t>
            </a:fld>
            <a:endParaRPr lang="en-US"/>
          </a:p>
        </p:txBody>
      </p:sp>
    </p:spTree>
    <p:extLst>
      <p:ext uri="{BB962C8B-B14F-4D97-AF65-F5344CB8AC3E}">
        <p14:creationId xmlns:p14="http://schemas.microsoft.com/office/powerpoint/2010/main" val="365114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1) (3 1) (4 1)</a:t>
            </a:r>
          </a:p>
          <a:p>
            <a:r>
              <a:rPr lang="en-US" dirty="0"/>
              <a:t>As the miller</a:t>
            </a:r>
            <a:r>
              <a:rPr lang="en-US" baseline="0" dirty="0"/>
              <a:t> indices of the planes go up, the distance decreases</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6</a:t>
            </a:fld>
            <a:endParaRPr lang="en-US"/>
          </a:p>
        </p:txBody>
      </p:sp>
    </p:spTree>
    <p:extLst>
      <p:ext uri="{BB962C8B-B14F-4D97-AF65-F5344CB8AC3E}">
        <p14:creationId xmlns:p14="http://schemas.microsoft.com/office/powerpoint/2010/main" val="129548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a:t>
            </a:r>
            <a:r>
              <a:rPr lang="en-US" baseline="0" dirty="0"/>
              <a:t> Plane distance = a/square root of 14) [worked out in notes, but easy]</a:t>
            </a:r>
          </a:p>
          <a:p>
            <a:r>
              <a:rPr lang="en-US" baseline="0" dirty="0"/>
              <a:t>Potentially discuss tetragonal lattice where a=b, but c different.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9</a:t>
            </a:fld>
            <a:endParaRPr lang="en-US"/>
          </a:p>
        </p:txBody>
      </p:sp>
    </p:spTree>
    <p:extLst>
      <p:ext uri="{BB962C8B-B14F-4D97-AF65-F5344CB8AC3E}">
        <p14:creationId xmlns:p14="http://schemas.microsoft.com/office/powerpoint/2010/main" val="97769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a:t>
            </a:r>
            <a:r>
              <a:rPr lang="en-US" baseline="0" dirty="0"/>
              <a:t> Plane distance = a/square root of 14) [worked out in notes, but easy]</a:t>
            </a:r>
          </a:p>
          <a:p>
            <a:r>
              <a:rPr lang="en-US" baseline="0" dirty="0"/>
              <a:t>Potentially discuss tetragonal lattice where a=b, but c different.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10</a:t>
            </a:fld>
            <a:endParaRPr lang="en-US"/>
          </a:p>
        </p:txBody>
      </p:sp>
    </p:spTree>
    <p:extLst>
      <p:ext uri="{BB962C8B-B14F-4D97-AF65-F5344CB8AC3E}">
        <p14:creationId xmlns:p14="http://schemas.microsoft.com/office/powerpoint/2010/main" val="283771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a:t>
            </a:r>
            <a:r>
              <a:rPr lang="en-US" baseline="0" dirty="0"/>
              <a:t> Plane distance = a/square root of 14) [worked out in notes, but easy]</a:t>
            </a:r>
          </a:p>
          <a:p>
            <a:r>
              <a:rPr lang="en-US" baseline="0" dirty="0"/>
              <a:t>Potentially discuss tetragonal lattice where a=b, but c different.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11</a:t>
            </a:fld>
            <a:endParaRPr lang="en-US"/>
          </a:p>
        </p:txBody>
      </p:sp>
    </p:spTree>
    <p:extLst>
      <p:ext uri="{BB962C8B-B14F-4D97-AF65-F5344CB8AC3E}">
        <p14:creationId xmlns:p14="http://schemas.microsoft.com/office/powerpoint/2010/main" val="264807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a:t>
            </a:r>
            <a:r>
              <a:rPr lang="en-US" baseline="0" dirty="0"/>
              <a:t> Plane distance = a/square root of 14) [worked out in notes, but easy]</a:t>
            </a:r>
          </a:p>
          <a:p>
            <a:r>
              <a:rPr lang="en-US" baseline="0" dirty="0"/>
              <a:t>Potentially discuss tetragonal lattice where a=b, but c different.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12</a:t>
            </a:fld>
            <a:endParaRPr lang="en-US"/>
          </a:p>
        </p:txBody>
      </p:sp>
    </p:spTree>
    <p:extLst>
      <p:ext uri="{BB962C8B-B14F-4D97-AF65-F5344CB8AC3E}">
        <p14:creationId xmlns:p14="http://schemas.microsoft.com/office/powerpoint/2010/main" val="299676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DFB03-CF7E-4DE4-BFAC-4071805FE4E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DFB03-CF7E-4DE4-BFAC-4071805FE4E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DFB03-CF7E-4DE4-BFAC-4071805FE4E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DFB03-CF7E-4DE4-BFAC-4071805FE4E1}"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DFB03-CF7E-4DE4-BFAC-4071805FE4E1}"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DFB03-CF7E-4DE4-BFAC-4071805FE4E1}"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FB03-CF7E-4DE4-BFAC-4071805FE4E1}" type="datetimeFigureOut">
              <a:rPr lang="en-US" smtClean="0"/>
              <a:pPr/>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B2D1-DA0C-4987-A775-FD3F5D2A8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57200" y="0"/>
            <a:ext cx="8229600" cy="609600"/>
          </a:xfrm>
          <a:prstGeom prst="rect">
            <a:avLst/>
          </a:prstGeom>
          <a:noFill/>
          <a:ln w="9525">
            <a:noFill/>
            <a:miter lim="800000"/>
            <a:headEnd/>
            <a:tailEnd/>
          </a:ln>
          <a:effectLst/>
        </p:spPr>
        <p:txBody>
          <a:bodyPr anchor="ctr"/>
          <a:lstStyle/>
          <a:p>
            <a:pPr algn="ctr"/>
            <a:r>
              <a:rPr lang="en-US" sz="4000">
                <a:solidFill>
                  <a:schemeClr val="tx2"/>
                </a:solidFill>
              </a:rPr>
              <a:t>Close packed crystals</a:t>
            </a:r>
          </a:p>
        </p:txBody>
      </p:sp>
      <p:grpSp>
        <p:nvGrpSpPr>
          <p:cNvPr id="2" name="Group 5"/>
          <p:cNvGrpSpPr>
            <a:grpSpLocks/>
          </p:cNvGrpSpPr>
          <p:nvPr/>
        </p:nvGrpSpPr>
        <p:grpSpPr bwMode="auto">
          <a:xfrm>
            <a:off x="1041400" y="685800"/>
            <a:ext cx="2743200" cy="2286000"/>
            <a:chOff x="672" y="1632"/>
            <a:chExt cx="2376" cy="1968"/>
          </a:xfrm>
        </p:grpSpPr>
        <p:sp>
          <p:nvSpPr>
            <p:cNvPr id="35846" name="Oval 6"/>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7" name="Oval 7"/>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8" name="Oval 8"/>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9" name="Oval 9"/>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0" name="Oval 10"/>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1" name="Oval 11"/>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2" name="Oval 12"/>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3" name="Oval 13"/>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4" name="Oval 14"/>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5" name="Oval 15"/>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6" name="Oval 16"/>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7" name="Oval 17"/>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8" name="Oval 18"/>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9" name="Oval 19"/>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0" name="Oval 20"/>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1" name="Oval 21"/>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2" name="Oval 22"/>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3" name="Oval 23"/>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4" name="Oval 24"/>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5" name="Oval 25"/>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6" name="Oval 26"/>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7" name="Oval 27"/>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8" name="Oval 28"/>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9" name="Oval 29"/>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0" name="Oval 30"/>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3" name="Group 31"/>
          <p:cNvGrpSpPr>
            <a:grpSpLocks/>
          </p:cNvGrpSpPr>
          <p:nvPr/>
        </p:nvGrpSpPr>
        <p:grpSpPr bwMode="auto">
          <a:xfrm>
            <a:off x="5080000" y="685800"/>
            <a:ext cx="2743200" cy="2286000"/>
            <a:chOff x="672" y="1632"/>
            <a:chExt cx="2376" cy="1968"/>
          </a:xfrm>
        </p:grpSpPr>
        <p:sp>
          <p:nvSpPr>
            <p:cNvPr id="35872" name="Oval 32"/>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3" name="Oval 33"/>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4" name="Oval 34"/>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5" name="Oval 35"/>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6" name="Oval 36"/>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7" name="Oval 37"/>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8" name="Oval 38"/>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9" name="Oval 39"/>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0" name="Oval 40"/>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1" name="Oval 41"/>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2" name="Oval 42"/>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3" name="Oval 43"/>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4" name="Oval 44"/>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5" name="Oval 45"/>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6" name="Oval 46"/>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7" name="Oval 47"/>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8" name="Oval 48"/>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9" name="Oval 49"/>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0" name="Oval 50"/>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1" name="Oval 51"/>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2" name="Oval 52"/>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3" name="Oval 53"/>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4" name="Oval 54"/>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5" name="Oval 55"/>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6" name="Oval 56"/>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4" name="Group 57"/>
          <p:cNvGrpSpPr>
            <a:grpSpLocks/>
          </p:cNvGrpSpPr>
          <p:nvPr/>
        </p:nvGrpSpPr>
        <p:grpSpPr bwMode="auto">
          <a:xfrm>
            <a:off x="5334000" y="838200"/>
            <a:ext cx="2743200" cy="2286000"/>
            <a:chOff x="672" y="1632"/>
            <a:chExt cx="2376" cy="1968"/>
          </a:xfrm>
        </p:grpSpPr>
        <p:sp>
          <p:nvSpPr>
            <p:cNvPr id="35898" name="Oval 58"/>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899" name="Oval 59"/>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0" name="Oval 60"/>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1" name="Oval 61"/>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2" name="Oval 62"/>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3" name="Oval 63"/>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4" name="Oval 64"/>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5" name="Oval 65"/>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6" name="Oval 66"/>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7" name="Oval 67"/>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8" name="Oval 68"/>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9" name="Oval 69"/>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0" name="Oval 70"/>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1" name="Oval 71"/>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2" name="Oval 72"/>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3" name="Oval 73"/>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4" name="Oval 74"/>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5" name="Oval 75"/>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6" name="Oval 76"/>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7" name="Oval 77"/>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8" name="Oval 78"/>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9" name="Oval 79"/>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0" name="Oval 80"/>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1" name="Oval 81"/>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2" name="Oval 82"/>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5" name="Group 83"/>
          <p:cNvGrpSpPr>
            <a:grpSpLocks/>
          </p:cNvGrpSpPr>
          <p:nvPr/>
        </p:nvGrpSpPr>
        <p:grpSpPr bwMode="auto">
          <a:xfrm>
            <a:off x="990600" y="3810000"/>
            <a:ext cx="2743200" cy="2286000"/>
            <a:chOff x="672" y="1632"/>
            <a:chExt cx="2376" cy="1968"/>
          </a:xfrm>
        </p:grpSpPr>
        <p:sp>
          <p:nvSpPr>
            <p:cNvPr id="35924" name="Oval 84"/>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5" name="Oval 85"/>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6" name="Oval 86"/>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7" name="Oval 87"/>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8" name="Oval 88"/>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9" name="Oval 89"/>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0" name="Oval 90"/>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1" name="Oval 91"/>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2" name="Oval 92"/>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3" name="Oval 93"/>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4" name="Oval 94"/>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5" name="Oval 95"/>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6" name="Oval 96"/>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7" name="Oval 97"/>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8" name="Oval 98"/>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9" name="Oval 99"/>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0" name="Oval 100"/>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1" name="Oval 101"/>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2" name="Oval 102"/>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3" name="Oval 103"/>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4" name="Oval 104"/>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5" name="Oval 105"/>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6" name="Oval 106"/>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7" name="Oval 107"/>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8" name="Oval 108"/>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6" name="Group 109"/>
          <p:cNvGrpSpPr>
            <a:grpSpLocks/>
          </p:cNvGrpSpPr>
          <p:nvPr/>
        </p:nvGrpSpPr>
        <p:grpSpPr bwMode="auto">
          <a:xfrm>
            <a:off x="1244600" y="3962400"/>
            <a:ext cx="2743200" cy="2286000"/>
            <a:chOff x="672" y="1632"/>
            <a:chExt cx="2376" cy="1968"/>
          </a:xfrm>
        </p:grpSpPr>
        <p:sp>
          <p:nvSpPr>
            <p:cNvPr id="35950" name="Oval 110"/>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1" name="Oval 111"/>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2" name="Oval 112"/>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3" name="Oval 113"/>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4" name="Oval 114"/>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5" name="Oval 115"/>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6" name="Oval 116"/>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7" name="Oval 117"/>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8" name="Oval 118"/>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9" name="Oval 119"/>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0" name="Oval 120"/>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1" name="Oval 121"/>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2" name="Oval 122"/>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3" name="Oval 123"/>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4" name="Oval 124"/>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5" name="Oval 125"/>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6" name="Oval 126"/>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7" name="Oval 127"/>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8" name="Oval 128"/>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9" name="Oval 129"/>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0" name="Oval 130"/>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1" name="Oval 131"/>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2" name="Oval 132"/>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3" name="Oval 133"/>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4" name="Oval 134"/>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7" name="Group 135"/>
          <p:cNvGrpSpPr>
            <a:grpSpLocks/>
          </p:cNvGrpSpPr>
          <p:nvPr/>
        </p:nvGrpSpPr>
        <p:grpSpPr bwMode="auto">
          <a:xfrm>
            <a:off x="1498600" y="4114800"/>
            <a:ext cx="2743200" cy="1839913"/>
            <a:chOff x="944" y="2784"/>
            <a:chExt cx="1728" cy="1159"/>
          </a:xfrm>
        </p:grpSpPr>
        <p:sp>
          <p:nvSpPr>
            <p:cNvPr id="35976" name="Oval 136"/>
            <p:cNvSpPr>
              <a:spLocks noChangeArrowheads="1"/>
            </p:cNvSpPr>
            <p:nvPr/>
          </p:nvSpPr>
          <p:spPr bwMode="auto">
            <a:xfrm>
              <a:off x="944"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7" name="Oval 137"/>
            <p:cNvSpPr>
              <a:spLocks noChangeArrowheads="1"/>
            </p:cNvSpPr>
            <p:nvPr/>
          </p:nvSpPr>
          <p:spPr bwMode="auto">
            <a:xfrm>
              <a:off x="1258"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8" name="Oval 138"/>
            <p:cNvSpPr>
              <a:spLocks noChangeArrowheads="1"/>
            </p:cNvSpPr>
            <p:nvPr/>
          </p:nvSpPr>
          <p:spPr bwMode="auto">
            <a:xfrm>
              <a:off x="1572" y="2784"/>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9" name="Oval 139"/>
            <p:cNvSpPr>
              <a:spLocks noChangeArrowheads="1"/>
            </p:cNvSpPr>
            <p:nvPr/>
          </p:nvSpPr>
          <p:spPr bwMode="auto">
            <a:xfrm>
              <a:off x="1887"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0" name="Oval 140"/>
            <p:cNvSpPr>
              <a:spLocks noChangeArrowheads="1"/>
            </p:cNvSpPr>
            <p:nvPr/>
          </p:nvSpPr>
          <p:spPr bwMode="auto">
            <a:xfrm>
              <a:off x="1101"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1" name="Oval 141"/>
            <p:cNvSpPr>
              <a:spLocks noChangeArrowheads="1"/>
            </p:cNvSpPr>
            <p:nvPr/>
          </p:nvSpPr>
          <p:spPr bwMode="auto">
            <a:xfrm>
              <a:off x="1415"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2" name="Oval 142"/>
            <p:cNvSpPr>
              <a:spLocks noChangeArrowheads="1"/>
            </p:cNvSpPr>
            <p:nvPr/>
          </p:nvSpPr>
          <p:spPr bwMode="auto">
            <a:xfrm>
              <a:off x="1729" y="3065"/>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3" name="Oval 143"/>
            <p:cNvSpPr>
              <a:spLocks noChangeArrowheads="1"/>
            </p:cNvSpPr>
            <p:nvPr/>
          </p:nvSpPr>
          <p:spPr bwMode="auto">
            <a:xfrm>
              <a:off x="2044"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4" name="Oval 144"/>
            <p:cNvSpPr>
              <a:spLocks noChangeArrowheads="1"/>
            </p:cNvSpPr>
            <p:nvPr/>
          </p:nvSpPr>
          <p:spPr bwMode="auto">
            <a:xfrm>
              <a:off x="944"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5" name="Oval 145"/>
            <p:cNvSpPr>
              <a:spLocks noChangeArrowheads="1"/>
            </p:cNvSpPr>
            <p:nvPr/>
          </p:nvSpPr>
          <p:spPr bwMode="auto">
            <a:xfrm>
              <a:off x="1258"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6" name="Oval 146"/>
            <p:cNvSpPr>
              <a:spLocks noChangeArrowheads="1"/>
            </p:cNvSpPr>
            <p:nvPr/>
          </p:nvSpPr>
          <p:spPr bwMode="auto">
            <a:xfrm>
              <a:off x="1572" y="3346"/>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7" name="Oval 147"/>
            <p:cNvSpPr>
              <a:spLocks noChangeArrowheads="1"/>
            </p:cNvSpPr>
            <p:nvPr/>
          </p:nvSpPr>
          <p:spPr bwMode="auto">
            <a:xfrm>
              <a:off x="1887"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8" name="Oval 148"/>
            <p:cNvSpPr>
              <a:spLocks noChangeArrowheads="1"/>
            </p:cNvSpPr>
            <p:nvPr/>
          </p:nvSpPr>
          <p:spPr bwMode="auto">
            <a:xfrm>
              <a:off x="1101"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9" name="Oval 149"/>
            <p:cNvSpPr>
              <a:spLocks noChangeArrowheads="1"/>
            </p:cNvSpPr>
            <p:nvPr/>
          </p:nvSpPr>
          <p:spPr bwMode="auto">
            <a:xfrm>
              <a:off x="1415"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0" name="Oval 150"/>
            <p:cNvSpPr>
              <a:spLocks noChangeArrowheads="1"/>
            </p:cNvSpPr>
            <p:nvPr/>
          </p:nvSpPr>
          <p:spPr bwMode="auto">
            <a:xfrm>
              <a:off x="1729" y="3627"/>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1" name="Oval 151"/>
            <p:cNvSpPr>
              <a:spLocks noChangeArrowheads="1"/>
            </p:cNvSpPr>
            <p:nvPr/>
          </p:nvSpPr>
          <p:spPr bwMode="auto">
            <a:xfrm>
              <a:off x="2044"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2" name="Oval 152"/>
            <p:cNvSpPr>
              <a:spLocks noChangeArrowheads="1"/>
            </p:cNvSpPr>
            <p:nvPr/>
          </p:nvSpPr>
          <p:spPr bwMode="auto">
            <a:xfrm>
              <a:off x="2201"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3" name="Oval 153"/>
            <p:cNvSpPr>
              <a:spLocks noChangeArrowheads="1"/>
            </p:cNvSpPr>
            <p:nvPr/>
          </p:nvSpPr>
          <p:spPr bwMode="auto">
            <a:xfrm>
              <a:off x="2358"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4" name="Oval 154"/>
            <p:cNvSpPr>
              <a:spLocks noChangeArrowheads="1"/>
            </p:cNvSpPr>
            <p:nvPr/>
          </p:nvSpPr>
          <p:spPr bwMode="auto">
            <a:xfrm>
              <a:off x="2201"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5" name="Oval 155"/>
            <p:cNvSpPr>
              <a:spLocks noChangeArrowheads="1"/>
            </p:cNvSpPr>
            <p:nvPr/>
          </p:nvSpPr>
          <p:spPr bwMode="auto">
            <a:xfrm>
              <a:off x="2358"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grpSp>
      <p:grpSp>
        <p:nvGrpSpPr>
          <p:cNvPr id="8" name="Group 156"/>
          <p:cNvGrpSpPr>
            <a:grpSpLocks/>
          </p:cNvGrpSpPr>
          <p:nvPr/>
        </p:nvGrpSpPr>
        <p:grpSpPr bwMode="auto">
          <a:xfrm>
            <a:off x="5283200" y="3810000"/>
            <a:ext cx="2743200" cy="2286000"/>
            <a:chOff x="672" y="1632"/>
            <a:chExt cx="2376" cy="1968"/>
          </a:xfrm>
        </p:grpSpPr>
        <p:sp>
          <p:nvSpPr>
            <p:cNvPr id="35997" name="Oval 157"/>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98" name="Oval 158"/>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99" name="Oval 159"/>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0" name="Oval 160"/>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1" name="Oval 161"/>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2" name="Oval 162"/>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3" name="Oval 163"/>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4" name="Oval 164"/>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5" name="Oval 165"/>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6" name="Oval 166"/>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7" name="Oval 167"/>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8" name="Oval 168"/>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9" name="Oval 169"/>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0" name="Oval 170"/>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1" name="Oval 171"/>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2" name="Oval 172"/>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3" name="Oval 173"/>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4" name="Oval 174"/>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5" name="Oval 175"/>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6" name="Oval 176"/>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7" name="Oval 177"/>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8" name="Oval 178"/>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9" name="Oval 179"/>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20" name="Oval 180"/>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21" name="Oval 181"/>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9" name="Group 182"/>
          <p:cNvGrpSpPr>
            <a:grpSpLocks/>
          </p:cNvGrpSpPr>
          <p:nvPr/>
        </p:nvGrpSpPr>
        <p:grpSpPr bwMode="auto">
          <a:xfrm>
            <a:off x="5537200" y="3962400"/>
            <a:ext cx="2743200" cy="2286000"/>
            <a:chOff x="672" y="1632"/>
            <a:chExt cx="2376" cy="1968"/>
          </a:xfrm>
        </p:grpSpPr>
        <p:sp>
          <p:nvSpPr>
            <p:cNvPr id="36023" name="Oval 183"/>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4" name="Oval 184"/>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5" name="Oval 185"/>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6" name="Oval 186"/>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7" name="Oval 187"/>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8" name="Oval 188"/>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9" name="Oval 189"/>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0" name="Oval 190"/>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1" name="Oval 191"/>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2" name="Oval 192"/>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3" name="Oval 193"/>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4" name="Oval 194"/>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5" name="Oval 195"/>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6" name="Oval 196"/>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7" name="Oval 197"/>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8" name="Oval 198"/>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9" name="Oval 199"/>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0" name="Oval 200"/>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1" name="Oval 201"/>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2" name="Oval 202"/>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3" name="Oval 203"/>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4" name="Oval 204"/>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5" name="Oval 205"/>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6" name="Oval 206"/>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7" name="Oval 207"/>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10" name="Group 208"/>
          <p:cNvGrpSpPr>
            <a:grpSpLocks/>
          </p:cNvGrpSpPr>
          <p:nvPr/>
        </p:nvGrpSpPr>
        <p:grpSpPr bwMode="auto">
          <a:xfrm>
            <a:off x="5791200" y="4256088"/>
            <a:ext cx="2493963" cy="1839912"/>
            <a:chOff x="3648" y="2873"/>
            <a:chExt cx="1571" cy="1159"/>
          </a:xfrm>
        </p:grpSpPr>
        <p:sp>
          <p:nvSpPr>
            <p:cNvPr id="36049" name="Oval 209"/>
            <p:cNvSpPr>
              <a:spLocks noChangeArrowheads="1"/>
            </p:cNvSpPr>
            <p:nvPr/>
          </p:nvSpPr>
          <p:spPr bwMode="auto">
            <a:xfrm>
              <a:off x="3805"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0" name="Oval 210"/>
            <p:cNvSpPr>
              <a:spLocks noChangeArrowheads="1"/>
            </p:cNvSpPr>
            <p:nvPr/>
          </p:nvSpPr>
          <p:spPr bwMode="auto">
            <a:xfrm>
              <a:off x="4119"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1" name="Oval 211"/>
            <p:cNvSpPr>
              <a:spLocks noChangeArrowheads="1"/>
            </p:cNvSpPr>
            <p:nvPr/>
          </p:nvSpPr>
          <p:spPr bwMode="auto">
            <a:xfrm>
              <a:off x="4433" y="2873"/>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2" name="Oval 212"/>
            <p:cNvSpPr>
              <a:spLocks noChangeArrowheads="1"/>
            </p:cNvSpPr>
            <p:nvPr/>
          </p:nvSpPr>
          <p:spPr bwMode="auto">
            <a:xfrm>
              <a:off x="4748"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3" name="Oval 213"/>
            <p:cNvSpPr>
              <a:spLocks noChangeArrowheads="1"/>
            </p:cNvSpPr>
            <p:nvPr/>
          </p:nvSpPr>
          <p:spPr bwMode="auto">
            <a:xfrm>
              <a:off x="3648"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4" name="Oval 214"/>
            <p:cNvSpPr>
              <a:spLocks noChangeArrowheads="1"/>
            </p:cNvSpPr>
            <p:nvPr/>
          </p:nvSpPr>
          <p:spPr bwMode="auto">
            <a:xfrm>
              <a:off x="3962"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5" name="Oval 215"/>
            <p:cNvSpPr>
              <a:spLocks noChangeArrowheads="1"/>
            </p:cNvSpPr>
            <p:nvPr/>
          </p:nvSpPr>
          <p:spPr bwMode="auto">
            <a:xfrm>
              <a:off x="4276" y="3154"/>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6" name="Oval 216"/>
            <p:cNvSpPr>
              <a:spLocks noChangeArrowheads="1"/>
            </p:cNvSpPr>
            <p:nvPr/>
          </p:nvSpPr>
          <p:spPr bwMode="auto">
            <a:xfrm>
              <a:off x="4591"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7" name="Oval 217"/>
            <p:cNvSpPr>
              <a:spLocks noChangeArrowheads="1"/>
            </p:cNvSpPr>
            <p:nvPr/>
          </p:nvSpPr>
          <p:spPr bwMode="auto">
            <a:xfrm>
              <a:off x="3805"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8" name="Oval 218"/>
            <p:cNvSpPr>
              <a:spLocks noChangeArrowheads="1"/>
            </p:cNvSpPr>
            <p:nvPr/>
          </p:nvSpPr>
          <p:spPr bwMode="auto">
            <a:xfrm>
              <a:off x="4119"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9" name="Oval 219"/>
            <p:cNvSpPr>
              <a:spLocks noChangeArrowheads="1"/>
            </p:cNvSpPr>
            <p:nvPr/>
          </p:nvSpPr>
          <p:spPr bwMode="auto">
            <a:xfrm>
              <a:off x="4433" y="3435"/>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0" name="Oval 220"/>
            <p:cNvSpPr>
              <a:spLocks noChangeArrowheads="1"/>
            </p:cNvSpPr>
            <p:nvPr/>
          </p:nvSpPr>
          <p:spPr bwMode="auto">
            <a:xfrm>
              <a:off x="4748"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1" name="Oval 221"/>
            <p:cNvSpPr>
              <a:spLocks noChangeArrowheads="1"/>
            </p:cNvSpPr>
            <p:nvPr/>
          </p:nvSpPr>
          <p:spPr bwMode="auto">
            <a:xfrm>
              <a:off x="3648"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2" name="Oval 222"/>
            <p:cNvSpPr>
              <a:spLocks noChangeArrowheads="1"/>
            </p:cNvSpPr>
            <p:nvPr/>
          </p:nvSpPr>
          <p:spPr bwMode="auto">
            <a:xfrm>
              <a:off x="3962"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3" name="Oval 223"/>
            <p:cNvSpPr>
              <a:spLocks noChangeArrowheads="1"/>
            </p:cNvSpPr>
            <p:nvPr/>
          </p:nvSpPr>
          <p:spPr bwMode="auto">
            <a:xfrm>
              <a:off x="4276" y="3716"/>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4" name="Oval 224"/>
            <p:cNvSpPr>
              <a:spLocks noChangeArrowheads="1"/>
            </p:cNvSpPr>
            <p:nvPr/>
          </p:nvSpPr>
          <p:spPr bwMode="auto">
            <a:xfrm>
              <a:off x="4591"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5" name="Oval 225"/>
            <p:cNvSpPr>
              <a:spLocks noChangeArrowheads="1"/>
            </p:cNvSpPr>
            <p:nvPr/>
          </p:nvSpPr>
          <p:spPr bwMode="auto">
            <a:xfrm>
              <a:off x="4905"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6" name="Oval 226"/>
            <p:cNvSpPr>
              <a:spLocks noChangeArrowheads="1"/>
            </p:cNvSpPr>
            <p:nvPr/>
          </p:nvSpPr>
          <p:spPr bwMode="auto">
            <a:xfrm>
              <a:off x="4905"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36067" name="AutoShape 227"/>
          <p:cNvSpPr>
            <a:spLocks noChangeArrowheads="1"/>
          </p:cNvSpPr>
          <p:nvPr/>
        </p:nvSpPr>
        <p:spPr bwMode="auto">
          <a:xfrm>
            <a:off x="3962400" y="1752600"/>
            <a:ext cx="914400" cy="304800"/>
          </a:xfrm>
          <a:prstGeom prst="rightArrow">
            <a:avLst>
              <a:gd name="adj1" fmla="val 50000"/>
              <a:gd name="adj2" fmla="val 75000"/>
            </a:avLst>
          </a:prstGeom>
          <a:solidFill>
            <a:schemeClr val="tx1"/>
          </a:solidFill>
          <a:ln w="9525">
            <a:solidFill>
              <a:schemeClr val="tx1"/>
            </a:solidFill>
            <a:miter lim="800000"/>
            <a:headEnd/>
            <a:tailEnd/>
          </a:ln>
          <a:effectLst/>
        </p:spPr>
        <p:txBody>
          <a:bodyPr wrap="none" anchor="ctr"/>
          <a:lstStyle/>
          <a:p>
            <a:endParaRPr lang="en-US"/>
          </a:p>
        </p:txBody>
      </p:sp>
      <p:sp>
        <p:nvSpPr>
          <p:cNvPr id="36068" name="AutoShape 228"/>
          <p:cNvSpPr>
            <a:spLocks noChangeArrowheads="1"/>
          </p:cNvSpPr>
          <p:nvPr/>
        </p:nvSpPr>
        <p:spPr bwMode="auto">
          <a:xfrm>
            <a:off x="6400800" y="3200400"/>
            <a:ext cx="457200" cy="457200"/>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n-US"/>
          </a:p>
        </p:txBody>
      </p:sp>
      <p:sp>
        <p:nvSpPr>
          <p:cNvPr id="36069" name="AutoShape 229"/>
          <p:cNvSpPr>
            <a:spLocks noChangeArrowheads="1"/>
          </p:cNvSpPr>
          <p:nvPr/>
        </p:nvSpPr>
        <p:spPr bwMode="auto">
          <a:xfrm rot="-18393149">
            <a:off x="4114800" y="3048000"/>
            <a:ext cx="457200" cy="762000"/>
          </a:xfrm>
          <a:prstGeom prst="downArrow">
            <a:avLst>
              <a:gd name="adj1" fmla="val 50000"/>
              <a:gd name="adj2" fmla="val 41667"/>
            </a:avLst>
          </a:prstGeom>
          <a:solidFill>
            <a:schemeClr val="tx1"/>
          </a:solidFill>
          <a:ln w="9525">
            <a:solidFill>
              <a:schemeClr val="tx1"/>
            </a:solidFill>
            <a:miter lim="800000"/>
            <a:headEnd/>
            <a:tailEnd/>
          </a:ln>
          <a:effectLst/>
        </p:spPr>
        <p:txBody>
          <a:bodyPr wrap="none" anchor="ctr"/>
          <a:lstStyle/>
          <a:p>
            <a:endParaRPr lang="en-US"/>
          </a:p>
        </p:txBody>
      </p:sp>
      <p:sp>
        <p:nvSpPr>
          <p:cNvPr id="36070" name="Text Box 230"/>
          <p:cNvSpPr txBox="1">
            <a:spLocks noChangeArrowheads="1"/>
          </p:cNvSpPr>
          <p:nvPr/>
        </p:nvSpPr>
        <p:spPr bwMode="auto">
          <a:xfrm>
            <a:off x="4114800" y="3810000"/>
            <a:ext cx="958850" cy="366713"/>
          </a:xfrm>
          <a:prstGeom prst="rect">
            <a:avLst/>
          </a:prstGeom>
          <a:noFill/>
          <a:ln w="9525">
            <a:noFill/>
            <a:miter lim="800000"/>
            <a:headEnd/>
            <a:tailEnd/>
          </a:ln>
          <a:effectLst/>
        </p:spPr>
        <p:txBody>
          <a:bodyPr wrap="none">
            <a:spAutoFit/>
          </a:bodyPr>
          <a:lstStyle/>
          <a:p>
            <a:r>
              <a:rPr lang="en-US"/>
              <a:t>A plane</a:t>
            </a:r>
          </a:p>
        </p:txBody>
      </p:sp>
      <p:sp>
        <p:nvSpPr>
          <p:cNvPr id="36071" name="Text Box 231"/>
          <p:cNvSpPr txBox="1">
            <a:spLocks noChangeArrowheads="1"/>
          </p:cNvSpPr>
          <p:nvPr/>
        </p:nvSpPr>
        <p:spPr bwMode="auto">
          <a:xfrm>
            <a:off x="4114800" y="4205288"/>
            <a:ext cx="958850" cy="366712"/>
          </a:xfrm>
          <a:prstGeom prst="rect">
            <a:avLst/>
          </a:prstGeom>
          <a:noFill/>
          <a:ln w="9525">
            <a:noFill/>
            <a:miter lim="800000"/>
            <a:headEnd/>
            <a:tailEnd/>
          </a:ln>
          <a:effectLst/>
        </p:spPr>
        <p:txBody>
          <a:bodyPr wrap="none">
            <a:spAutoFit/>
          </a:bodyPr>
          <a:lstStyle/>
          <a:p>
            <a:r>
              <a:rPr lang="en-US"/>
              <a:t>B plane</a:t>
            </a:r>
          </a:p>
        </p:txBody>
      </p:sp>
      <p:sp>
        <p:nvSpPr>
          <p:cNvPr id="36072" name="Text Box 232"/>
          <p:cNvSpPr txBox="1">
            <a:spLocks noChangeArrowheads="1"/>
          </p:cNvSpPr>
          <p:nvPr/>
        </p:nvSpPr>
        <p:spPr bwMode="auto">
          <a:xfrm>
            <a:off x="4343400" y="5181600"/>
            <a:ext cx="971550" cy="366713"/>
          </a:xfrm>
          <a:prstGeom prst="rect">
            <a:avLst/>
          </a:prstGeom>
          <a:noFill/>
          <a:ln w="9525">
            <a:noFill/>
            <a:miter lim="800000"/>
            <a:headEnd/>
            <a:tailEnd/>
          </a:ln>
          <a:effectLst/>
        </p:spPr>
        <p:txBody>
          <a:bodyPr wrap="none">
            <a:spAutoFit/>
          </a:bodyPr>
          <a:lstStyle/>
          <a:p>
            <a:r>
              <a:rPr lang="en-US"/>
              <a:t>C plane</a:t>
            </a:r>
          </a:p>
        </p:txBody>
      </p:sp>
      <p:sp>
        <p:nvSpPr>
          <p:cNvPr id="36073" name="Line 233"/>
          <p:cNvSpPr>
            <a:spLocks noChangeShapeType="1"/>
          </p:cNvSpPr>
          <p:nvPr/>
        </p:nvSpPr>
        <p:spPr bwMode="auto">
          <a:xfrm flipH="1" flipV="1">
            <a:off x="3352800" y="38862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36074" name="Line 234"/>
          <p:cNvSpPr>
            <a:spLocks noChangeShapeType="1"/>
          </p:cNvSpPr>
          <p:nvPr/>
        </p:nvSpPr>
        <p:spPr bwMode="auto">
          <a:xfrm>
            <a:off x="5029200" y="3962400"/>
            <a:ext cx="304800" cy="0"/>
          </a:xfrm>
          <a:prstGeom prst="line">
            <a:avLst/>
          </a:prstGeom>
          <a:noFill/>
          <a:ln w="9525">
            <a:solidFill>
              <a:schemeClr val="tx1"/>
            </a:solidFill>
            <a:round/>
            <a:headEnd/>
            <a:tailEnd type="triangle" w="med" len="med"/>
          </a:ln>
          <a:effectLst/>
        </p:spPr>
        <p:txBody>
          <a:bodyPr/>
          <a:lstStyle/>
          <a:p>
            <a:endParaRPr lang="en-US"/>
          </a:p>
        </p:txBody>
      </p:sp>
      <p:sp>
        <p:nvSpPr>
          <p:cNvPr id="36075" name="Line 235"/>
          <p:cNvSpPr>
            <a:spLocks noChangeShapeType="1"/>
          </p:cNvSpPr>
          <p:nvPr/>
        </p:nvSpPr>
        <p:spPr bwMode="auto">
          <a:xfrm flipH="1" flipV="1">
            <a:off x="3581400" y="40386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36076" name="Line 236"/>
          <p:cNvSpPr>
            <a:spLocks noChangeShapeType="1"/>
          </p:cNvSpPr>
          <p:nvPr/>
        </p:nvSpPr>
        <p:spPr bwMode="auto">
          <a:xfrm flipV="1">
            <a:off x="5029200" y="41910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36077" name="Line 237"/>
          <p:cNvSpPr>
            <a:spLocks noChangeShapeType="1"/>
          </p:cNvSpPr>
          <p:nvPr/>
        </p:nvSpPr>
        <p:spPr bwMode="auto">
          <a:xfrm flipH="1" flipV="1">
            <a:off x="3886200" y="5257800"/>
            <a:ext cx="457200" cy="76200"/>
          </a:xfrm>
          <a:prstGeom prst="line">
            <a:avLst/>
          </a:prstGeom>
          <a:noFill/>
          <a:ln w="9525">
            <a:solidFill>
              <a:schemeClr val="tx1"/>
            </a:solidFill>
            <a:round/>
            <a:headEnd/>
            <a:tailEnd type="triangle" w="med" len="med"/>
          </a:ln>
          <a:effectLst/>
        </p:spPr>
        <p:txBody>
          <a:bodyPr/>
          <a:lstStyle/>
          <a:p>
            <a:endParaRPr lang="en-US"/>
          </a:p>
        </p:txBody>
      </p:sp>
      <p:sp>
        <p:nvSpPr>
          <p:cNvPr id="36078" name="Text Box 238"/>
          <p:cNvSpPr txBox="1">
            <a:spLocks noChangeArrowheads="1"/>
          </p:cNvSpPr>
          <p:nvPr/>
        </p:nvSpPr>
        <p:spPr bwMode="auto">
          <a:xfrm>
            <a:off x="4267200" y="5791200"/>
            <a:ext cx="958850" cy="366713"/>
          </a:xfrm>
          <a:prstGeom prst="rect">
            <a:avLst/>
          </a:prstGeom>
          <a:noFill/>
          <a:ln w="9525">
            <a:noFill/>
            <a:miter lim="800000"/>
            <a:headEnd/>
            <a:tailEnd/>
          </a:ln>
          <a:effectLst/>
        </p:spPr>
        <p:txBody>
          <a:bodyPr wrap="none">
            <a:spAutoFit/>
          </a:bodyPr>
          <a:lstStyle/>
          <a:p>
            <a:r>
              <a:rPr lang="en-US"/>
              <a:t>A plane</a:t>
            </a:r>
          </a:p>
        </p:txBody>
      </p:sp>
      <p:sp>
        <p:nvSpPr>
          <p:cNvPr id="36079" name="Line 239"/>
          <p:cNvSpPr>
            <a:spLocks noChangeShapeType="1"/>
          </p:cNvSpPr>
          <p:nvPr/>
        </p:nvSpPr>
        <p:spPr bwMode="auto">
          <a:xfrm flipV="1">
            <a:off x="5181600" y="58674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36080" name="Text Box 240"/>
          <p:cNvSpPr txBox="1">
            <a:spLocks noChangeArrowheads="1"/>
          </p:cNvSpPr>
          <p:nvPr/>
        </p:nvSpPr>
        <p:spPr bwMode="auto">
          <a:xfrm>
            <a:off x="990600" y="6248400"/>
            <a:ext cx="3155950" cy="641350"/>
          </a:xfrm>
          <a:prstGeom prst="rect">
            <a:avLst/>
          </a:prstGeom>
          <a:noFill/>
          <a:ln w="9525">
            <a:noFill/>
            <a:miter lim="800000"/>
            <a:headEnd/>
            <a:tailEnd/>
          </a:ln>
          <a:effectLst/>
        </p:spPr>
        <p:txBody>
          <a:bodyPr wrap="none">
            <a:spAutoFit/>
          </a:bodyPr>
          <a:lstStyle/>
          <a:p>
            <a:pPr algn="ctr"/>
            <a:r>
              <a:rPr lang="en-US"/>
              <a:t>…ABCABCABC… packing</a:t>
            </a:r>
          </a:p>
          <a:p>
            <a:pPr algn="ctr"/>
            <a:r>
              <a:rPr lang="en-US"/>
              <a:t>[Face Centered Cubic (FCC)]</a:t>
            </a:r>
          </a:p>
        </p:txBody>
      </p:sp>
      <p:sp>
        <p:nvSpPr>
          <p:cNvPr id="36081" name="Text Box 241"/>
          <p:cNvSpPr txBox="1">
            <a:spLocks noChangeArrowheads="1"/>
          </p:cNvSpPr>
          <p:nvPr/>
        </p:nvSpPr>
        <p:spPr bwMode="auto">
          <a:xfrm>
            <a:off x="5105400" y="6248400"/>
            <a:ext cx="3625850" cy="641350"/>
          </a:xfrm>
          <a:prstGeom prst="rect">
            <a:avLst/>
          </a:prstGeom>
          <a:noFill/>
          <a:ln w="9525">
            <a:noFill/>
            <a:miter lim="800000"/>
            <a:headEnd/>
            <a:tailEnd/>
          </a:ln>
          <a:effectLst/>
        </p:spPr>
        <p:txBody>
          <a:bodyPr wrap="none">
            <a:spAutoFit/>
          </a:bodyPr>
          <a:lstStyle/>
          <a:p>
            <a:pPr algn="ctr"/>
            <a:r>
              <a:rPr lang="en-US" dirty="0"/>
              <a:t>…ABABAB… packing</a:t>
            </a:r>
          </a:p>
          <a:p>
            <a:pPr algn="ctr"/>
            <a:r>
              <a:rPr lang="en-US" dirty="0"/>
              <a:t>[Hexagonal Close Packing (HCP)]</a:t>
            </a:r>
          </a:p>
        </p:txBody>
      </p:sp>
      <p:pic>
        <p:nvPicPr>
          <p:cNvPr id="240" name="Picture 3">
            <a:extLst>
              <a:ext uri="{FF2B5EF4-FFF2-40B4-BE49-F238E27FC236}">
                <a16:creationId xmlns:a16="http://schemas.microsoft.com/office/drawing/2014/main" id="{E8BB232B-E39F-4E90-97AC-9CE1A64D3104}"/>
              </a:ext>
            </a:extLst>
          </p:cNvPr>
          <p:cNvPicPr>
            <a:picLocks noChangeAspect="1" noChangeArrowheads="1"/>
          </p:cNvPicPr>
          <p:nvPr/>
        </p:nvPicPr>
        <p:blipFill>
          <a:blip r:embed="rId3"/>
          <a:srcRect/>
          <a:stretch>
            <a:fillRect/>
          </a:stretch>
        </p:blipFill>
        <p:spPr bwMode="auto">
          <a:xfrm>
            <a:off x="109624" y="548697"/>
            <a:ext cx="2911877" cy="3166062"/>
          </a:xfrm>
          <a:prstGeom prst="rect">
            <a:avLst/>
          </a:prstGeom>
          <a:solidFill>
            <a:schemeClr val="bg1"/>
          </a:solidFill>
          <a:ln w="25400" cap="flat">
            <a:noFill/>
            <a:miter lim="800000"/>
            <a:headEnd/>
            <a:tailEnd/>
          </a:ln>
        </p:spPr>
      </p:pic>
    </p:spTree>
    <p:extLst>
      <p:ext uri="{BB962C8B-B14F-4D97-AF65-F5344CB8AC3E}">
        <p14:creationId xmlns:p14="http://schemas.microsoft.com/office/powerpoint/2010/main" val="23384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067"/>
                                        </p:tgtEl>
                                        <p:attrNameLst>
                                          <p:attrName>style.visibility</p:attrName>
                                        </p:attrNameLst>
                                      </p:cBhvr>
                                      <p:to>
                                        <p:strVal val="visible"/>
                                      </p:to>
                                    </p:set>
                                    <p:animEffect transition="in" filter="box(in)">
                                      <p:cBhvr>
                                        <p:cTn id="7" dur="500"/>
                                        <p:tgtEl>
                                          <p:spTgt spid="36067"/>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6068"/>
                                        </p:tgtEl>
                                        <p:attrNameLst>
                                          <p:attrName>style.visibility</p:attrName>
                                        </p:attrNameLst>
                                      </p:cBhvr>
                                      <p:to>
                                        <p:strVal val="visible"/>
                                      </p:to>
                                    </p:set>
                                    <p:animEffect transition="in" filter="box(in)">
                                      <p:cBhvr>
                                        <p:cTn id="18" dur="500"/>
                                        <p:tgtEl>
                                          <p:spTgt spid="36068"/>
                                        </p:tgtEl>
                                      </p:cBhvr>
                                    </p:animEffect>
                                  </p:childTnLst>
                                </p:cTn>
                              </p:par>
                              <p:par>
                                <p:cTn id="19" presetID="4"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par>
                                <p:cTn id="22" presetID="4"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6081"/>
                                        </p:tgtEl>
                                        <p:attrNameLst>
                                          <p:attrName>style.visibility</p:attrName>
                                        </p:attrNameLst>
                                      </p:cBhvr>
                                      <p:to>
                                        <p:strVal val="visible"/>
                                      </p:to>
                                    </p:set>
                                    <p:animEffect transition="in" filter="box(in)">
                                      <p:cBhvr>
                                        <p:cTn id="30" dur="500"/>
                                        <p:tgtEl>
                                          <p:spTgt spid="3608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6070"/>
                                        </p:tgtEl>
                                        <p:attrNameLst>
                                          <p:attrName>style.visibility</p:attrName>
                                        </p:attrNameLst>
                                      </p:cBhvr>
                                      <p:to>
                                        <p:strVal val="visible"/>
                                      </p:to>
                                    </p:set>
                                    <p:animEffect transition="in" filter="box(in)">
                                      <p:cBhvr>
                                        <p:cTn id="33" dur="500"/>
                                        <p:tgtEl>
                                          <p:spTgt spid="3607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6074"/>
                                        </p:tgtEl>
                                        <p:attrNameLst>
                                          <p:attrName>style.visibility</p:attrName>
                                        </p:attrNameLst>
                                      </p:cBhvr>
                                      <p:to>
                                        <p:strVal val="visible"/>
                                      </p:to>
                                    </p:set>
                                    <p:animEffect transition="in" filter="box(in)">
                                      <p:cBhvr>
                                        <p:cTn id="36" dur="500"/>
                                        <p:tgtEl>
                                          <p:spTgt spid="3607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6071"/>
                                        </p:tgtEl>
                                        <p:attrNameLst>
                                          <p:attrName>style.visibility</p:attrName>
                                        </p:attrNameLst>
                                      </p:cBhvr>
                                      <p:to>
                                        <p:strVal val="visible"/>
                                      </p:to>
                                    </p:set>
                                    <p:animEffect transition="in" filter="box(in)">
                                      <p:cBhvr>
                                        <p:cTn id="39" dur="500"/>
                                        <p:tgtEl>
                                          <p:spTgt spid="3607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6076"/>
                                        </p:tgtEl>
                                        <p:attrNameLst>
                                          <p:attrName>style.visibility</p:attrName>
                                        </p:attrNameLst>
                                      </p:cBhvr>
                                      <p:to>
                                        <p:strVal val="visible"/>
                                      </p:to>
                                    </p:set>
                                    <p:animEffect transition="in" filter="box(in)">
                                      <p:cBhvr>
                                        <p:cTn id="42" dur="500"/>
                                        <p:tgtEl>
                                          <p:spTgt spid="3607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6078"/>
                                        </p:tgtEl>
                                        <p:attrNameLst>
                                          <p:attrName>style.visibility</p:attrName>
                                        </p:attrNameLst>
                                      </p:cBhvr>
                                      <p:to>
                                        <p:strVal val="visible"/>
                                      </p:to>
                                    </p:set>
                                    <p:animEffect transition="in" filter="box(in)">
                                      <p:cBhvr>
                                        <p:cTn id="45" dur="500"/>
                                        <p:tgtEl>
                                          <p:spTgt spid="3607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6079"/>
                                        </p:tgtEl>
                                        <p:attrNameLst>
                                          <p:attrName>style.visibility</p:attrName>
                                        </p:attrNameLst>
                                      </p:cBhvr>
                                      <p:to>
                                        <p:strVal val="visible"/>
                                      </p:to>
                                    </p:set>
                                    <p:animEffect transition="in" filter="box(in)">
                                      <p:cBhvr>
                                        <p:cTn id="48" dur="500"/>
                                        <p:tgtEl>
                                          <p:spTgt spid="3607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6069"/>
                                        </p:tgtEl>
                                        <p:attrNameLst>
                                          <p:attrName>style.visibility</p:attrName>
                                        </p:attrNameLst>
                                      </p:cBhvr>
                                      <p:to>
                                        <p:strVal val="visible"/>
                                      </p:to>
                                    </p:set>
                                    <p:animEffect transition="in" filter="box(in)">
                                      <p:cBhvr>
                                        <p:cTn id="53" dur="500"/>
                                        <p:tgtEl>
                                          <p:spTgt spid="36069"/>
                                        </p:tgtEl>
                                      </p:cBhvr>
                                    </p:animEffect>
                                  </p:childTnLst>
                                </p:cTn>
                              </p:par>
                              <p:par>
                                <p:cTn id="54" presetID="4"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ox(in)">
                                      <p:cBhvr>
                                        <p:cTn id="56" dur="500"/>
                                        <p:tgtEl>
                                          <p:spTgt spid="5"/>
                                        </p:tgtEl>
                                      </p:cBhvr>
                                    </p:animEffect>
                                  </p:childTnLst>
                                </p:cTn>
                              </p:par>
                              <p:par>
                                <p:cTn id="57" presetID="4" presetClass="entr" presetSubtype="16"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ox(in)">
                                      <p:cBhvr>
                                        <p:cTn id="59" dur="500"/>
                                        <p:tgtEl>
                                          <p:spTgt spid="6"/>
                                        </p:tgtEl>
                                      </p:cBhvr>
                                    </p:animEffect>
                                  </p:childTnLst>
                                </p:cTn>
                              </p:par>
                              <p:par>
                                <p:cTn id="60" presetID="4" presetClass="entr" presetSubtype="16"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6073"/>
                                        </p:tgtEl>
                                        <p:attrNameLst>
                                          <p:attrName>style.visibility</p:attrName>
                                        </p:attrNameLst>
                                      </p:cBhvr>
                                      <p:to>
                                        <p:strVal val="visible"/>
                                      </p:to>
                                    </p:set>
                                    <p:animEffect transition="in" filter="box(in)">
                                      <p:cBhvr>
                                        <p:cTn id="65" dur="500"/>
                                        <p:tgtEl>
                                          <p:spTgt spid="36073"/>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6075"/>
                                        </p:tgtEl>
                                        <p:attrNameLst>
                                          <p:attrName>style.visibility</p:attrName>
                                        </p:attrNameLst>
                                      </p:cBhvr>
                                      <p:to>
                                        <p:strVal val="visible"/>
                                      </p:to>
                                    </p:set>
                                    <p:animEffect transition="in" filter="box(in)">
                                      <p:cBhvr>
                                        <p:cTn id="68" dur="500"/>
                                        <p:tgtEl>
                                          <p:spTgt spid="36075"/>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6077"/>
                                        </p:tgtEl>
                                        <p:attrNameLst>
                                          <p:attrName>style.visibility</p:attrName>
                                        </p:attrNameLst>
                                      </p:cBhvr>
                                      <p:to>
                                        <p:strVal val="visible"/>
                                      </p:to>
                                    </p:set>
                                    <p:animEffect transition="in" filter="box(in)">
                                      <p:cBhvr>
                                        <p:cTn id="71" dur="500"/>
                                        <p:tgtEl>
                                          <p:spTgt spid="36077"/>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6072"/>
                                        </p:tgtEl>
                                        <p:attrNameLst>
                                          <p:attrName>style.visibility</p:attrName>
                                        </p:attrNameLst>
                                      </p:cBhvr>
                                      <p:to>
                                        <p:strVal val="visible"/>
                                      </p:to>
                                    </p:set>
                                    <p:animEffect transition="in" filter="box(in)">
                                      <p:cBhvr>
                                        <p:cTn id="74" dur="500"/>
                                        <p:tgtEl>
                                          <p:spTgt spid="3607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6080"/>
                                        </p:tgtEl>
                                        <p:attrNameLst>
                                          <p:attrName>style.visibility</p:attrName>
                                        </p:attrNameLst>
                                      </p:cBhvr>
                                      <p:to>
                                        <p:strVal val="visible"/>
                                      </p:to>
                                    </p:set>
                                    <p:animEffect transition="in" filter="box(in)">
                                      <p:cBhvr>
                                        <p:cTn id="77" dur="500"/>
                                        <p:tgtEl>
                                          <p:spTgt spid="3608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67" grpId="0" animBg="1"/>
      <p:bldP spid="36068" grpId="0" animBg="1"/>
      <p:bldP spid="36069" grpId="0" animBg="1"/>
      <p:bldP spid="36070" grpId="0"/>
      <p:bldP spid="36071" grpId="0"/>
      <p:bldP spid="36072" grpId="0"/>
      <p:bldP spid="36073" grpId="0" animBg="1"/>
      <p:bldP spid="36074" grpId="0" animBg="1"/>
      <p:bldP spid="36075" grpId="0" animBg="1"/>
      <p:bldP spid="36076" grpId="0" animBg="1"/>
      <p:bldP spid="36077" grpId="0" animBg="1"/>
      <p:bldP spid="36078" grpId="0"/>
      <p:bldP spid="36079" grpId="0" animBg="1"/>
      <p:bldP spid="36080" grpId="0"/>
      <p:bldP spid="360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2988"/>
            <a:ext cx="51943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idx="4294967295"/>
          </p:nvPr>
        </p:nvSpPr>
        <p:spPr>
          <a:xfrm>
            <a:off x="428625" y="214313"/>
            <a:ext cx="8715375" cy="1143000"/>
          </a:xfrm>
        </p:spPr>
        <p:txBody>
          <a:bodyPr>
            <a:normAutofit fontScale="90000"/>
          </a:bodyPr>
          <a:lstStyle/>
          <a:p>
            <a:r>
              <a:rPr lang="en-US" sz="3600" dirty="0">
                <a:latin typeface="Verdana" pitchFamily="34" charset="0"/>
              </a:rPr>
              <a:t>What is the distance between the (111) planes on a cubic lattice of lattice parameter a? </a:t>
            </a:r>
          </a:p>
        </p:txBody>
      </p:sp>
      <p:pic>
        <p:nvPicPr>
          <p:cNvPr id="389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076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263" y="4343400"/>
            <a:ext cx="27765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858963"/>
            <a:ext cx="4800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9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21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428625" y="214313"/>
            <a:ext cx="8715375" cy="1143000"/>
          </a:xfrm>
        </p:spPr>
        <p:txBody>
          <a:bodyPr>
            <a:normAutofit fontScale="90000"/>
          </a:bodyPr>
          <a:lstStyle/>
          <a:p>
            <a:r>
              <a:rPr lang="en-US" sz="3600" dirty="0">
                <a:latin typeface="Verdana" pitchFamily="34" charset="0"/>
              </a:rPr>
              <a:t>What is the distance between the (111) planes on a cubic lattice of lattice parameter a? </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076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4343400"/>
            <a:ext cx="27765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858963"/>
            <a:ext cx="4800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936" y="6488668"/>
            <a:ext cx="9165936" cy="369332"/>
          </a:xfrm>
          <a:prstGeom prst="rect">
            <a:avLst/>
          </a:prstGeom>
        </p:spPr>
        <p:txBody>
          <a:bodyPr wrap="square">
            <a:spAutoFit/>
          </a:bodyPr>
          <a:lstStyle/>
          <a:p>
            <a:pPr algn="ctr"/>
            <a:r>
              <a:rPr lang="en-US" b="1" dirty="0">
                <a:latin typeface="Verdana" pitchFamily="34" charset="0"/>
              </a:rPr>
              <a:t>Find the distance between (1 2 3) in a cubic lattice?</a:t>
            </a:r>
            <a:endParaRPr lang="en-US" b="1" dirty="0"/>
          </a:p>
        </p:txBody>
      </p:sp>
    </p:spTree>
    <p:extLst>
      <p:ext uri="{BB962C8B-B14F-4D97-AF65-F5344CB8AC3E}">
        <p14:creationId xmlns:p14="http://schemas.microsoft.com/office/powerpoint/2010/main" val="78702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428625" y="214313"/>
            <a:ext cx="8715375" cy="1143000"/>
          </a:xfrm>
        </p:spPr>
        <p:txBody>
          <a:bodyPr>
            <a:normAutofit fontScale="90000"/>
          </a:bodyPr>
          <a:lstStyle/>
          <a:p>
            <a:r>
              <a:rPr lang="en-US" sz="3600" dirty="0">
                <a:latin typeface="Verdana" pitchFamily="34" charset="0"/>
              </a:rPr>
              <a:t>What is the distance between the (111) planes on a cubic lattice of lattice parameter a? </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076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58963"/>
            <a:ext cx="4800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59021"/>
            <a:ext cx="9165936" cy="369332"/>
          </a:xfrm>
          <a:prstGeom prst="rect">
            <a:avLst/>
          </a:prstGeom>
        </p:spPr>
        <p:txBody>
          <a:bodyPr wrap="square">
            <a:spAutoFit/>
          </a:bodyPr>
          <a:lstStyle/>
          <a:p>
            <a:pPr algn="ctr"/>
            <a:r>
              <a:rPr lang="en-US" b="1" dirty="0">
                <a:solidFill>
                  <a:srgbClr val="FF0000"/>
                </a:solidFill>
                <a:latin typeface="Verdana" pitchFamily="34" charset="0"/>
              </a:rPr>
              <a:t>Find  d</a:t>
            </a:r>
            <a:r>
              <a:rPr lang="en-US" b="1" baseline="-25000" dirty="0">
                <a:solidFill>
                  <a:srgbClr val="FF0000"/>
                </a:solidFill>
                <a:latin typeface="Verdana" pitchFamily="34" charset="0"/>
              </a:rPr>
              <a:t>111</a:t>
            </a:r>
            <a:r>
              <a:rPr lang="en-US" b="1" dirty="0">
                <a:solidFill>
                  <a:srgbClr val="FF0000"/>
                </a:solidFill>
                <a:latin typeface="Verdana" pitchFamily="34" charset="0"/>
              </a:rPr>
              <a:t> in a tetragonal lattice where c = 2 a = 2b?</a:t>
            </a:r>
            <a:endParaRPr lang="en-US" b="1" dirty="0">
              <a:solidFill>
                <a:srgbClr val="FF0000"/>
              </a:solidFill>
            </a:endParaRPr>
          </a:p>
        </p:txBody>
      </p:sp>
    </p:spTree>
    <p:extLst>
      <p:ext uri="{BB962C8B-B14F-4D97-AF65-F5344CB8AC3E}">
        <p14:creationId xmlns:p14="http://schemas.microsoft.com/office/powerpoint/2010/main" val="407214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FCEF-6969-45C5-813B-307624387E45}"/>
              </a:ext>
            </a:extLst>
          </p:cNvPr>
          <p:cNvSpPr>
            <a:spLocks noGrp="1"/>
          </p:cNvSpPr>
          <p:nvPr>
            <p:ph type="ctrTitle"/>
          </p:nvPr>
        </p:nvSpPr>
        <p:spPr>
          <a:xfrm>
            <a:off x="685800" y="609600"/>
            <a:ext cx="7772400" cy="4419599"/>
          </a:xfrm>
        </p:spPr>
        <p:txBody>
          <a:bodyPr>
            <a:normAutofit/>
          </a:bodyPr>
          <a:lstStyle/>
          <a:p>
            <a:r>
              <a:rPr lang="en-US" dirty="0"/>
              <a:t>Non-closed packed structures</a:t>
            </a:r>
            <a:br>
              <a:rPr lang="en-US" dirty="0"/>
            </a:br>
            <a:br>
              <a:rPr lang="en-US" dirty="0"/>
            </a:br>
            <a:br>
              <a:rPr lang="en-US" dirty="0"/>
            </a:br>
            <a:endParaRPr lang="en-US" dirty="0"/>
          </a:p>
        </p:txBody>
      </p:sp>
      <p:sp>
        <p:nvSpPr>
          <p:cNvPr id="4" name="Rectangle 3">
            <a:extLst>
              <a:ext uri="{FF2B5EF4-FFF2-40B4-BE49-F238E27FC236}">
                <a16:creationId xmlns:a16="http://schemas.microsoft.com/office/drawing/2014/main" id="{E8AAD83E-7BFD-439D-9AAA-4AB1CE2E1654}"/>
              </a:ext>
            </a:extLst>
          </p:cNvPr>
          <p:cNvSpPr/>
          <p:nvPr/>
        </p:nvSpPr>
        <p:spPr>
          <a:xfrm>
            <a:off x="1790700" y="4876800"/>
            <a:ext cx="5562600" cy="923330"/>
          </a:xfrm>
          <a:prstGeom prst="rect">
            <a:avLst/>
          </a:prstGeom>
        </p:spPr>
        <p:txBody>
          <a:bodyPr wrap="square">
            <a:spAutoFit/>
          </a:bodyPr>
          <a:lstStyle/>
          <a:p>
            <a:r>
              <a:rPr lang="en-US" dirty="0"/>
              <a:t>For more information: https://en.wikibooks.org/wiki/Introduction_to_Inorganic_Chemistry/Ionic_and_Covalent_Solids_-_Structures</a:t>
            </a:r>
          </a:p>
        </p:txBody>
      </p:sp>
    </p:spTree>
    <p:extLst>
      <p:ext uri="{BB962C8B-B14F-4D97-AF65-F5344CB8AC3E}">
        <p14:creationId xmlns:p14="http://schemas.microsoft.com/office/powerpoint/2010/main" val="161736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p:nvPr>
        </p:nvSpPr>
        <p:spPr>
          <a:ln/>
        </p:spPr>
        <p:txBody>
          <a:bodyPr>
            <a:normAutofit/>
          </a:bodyPr>
          <a:lstStyle/>
          <a:p>
            <a:pPr>
              <a:tabLst>
                <a:tab pos="857220" algn="l"/>
              </a:tabLst>
            </a:pPr>
            <a:r>
              <a:rPr lang="en-US" dirty="0">
                <a:solidFill>
                  <a:srgbClr val="4D4D4D"/>
                </a:solidFill>
              </a:rPr>
              <a:t>Other non close-packed structures</a:t>
            </a:r>
          </a:p>
        </p:txBody>
      </p:sp>
      <p:sp>
        <p:nvSpPr>
          <p:cNvPr id="94210" name="Rectangle 2"/>
          <p:cNvSpPr>
            <a:spLocks noGrp="1" noChangeArrowheads="1"/>
          </p:cNvSpPr>
          <p:nvPr>
            <p:ph type="body" idx="1"/>
          </p:nvPr>
        </p:nvSpPr>
        <p:spPr>
          <a:xfrm>
            <a:off x="196453" y="1371600"/>
            <a:ext cx="8947547" cy="2277070"/>
          </a:xfrm>
          <a:ln/>
        </p:spPr>
        <p:txBody>
          <a:bodyPr/>
          <a:lstStyle/>
          <a:p>
            <a:pPr marL="572596">
              <a:spcBef>
                <a:spcPct val="0"/>
              </a:spcBef>
              <a:tabLst>
                <a:tab pos="1027994" algn="l"/>
              </a:tabLst>
            </a:pPr>
            <a:r>
              <a:rPr lang="en-US" dirty="0"/>
              <a:t>In covalently bonded materials, bond direction is more important than packing</a:t>
            </a:r>
          </a:p>
        </p:txBody>
      </p:sp>
      <p:sp>
        <p:nvSpPr>
          <p:cNvPr id="94211" name="Rectangle 3"/>
          <p:cNvSpPr>
            <a:spLocks/>
          </p:cNvSpPr>
          <p:nvPr/>
        </p:nvSpPr>
        <p:spPr bwMode="auto">
          <a:xfrm>
            <a:off x="5630465" y="2669977"/>
            <a:ext cx="1468636" cy="821531"/>
          </a:xfrm>
          <a:prstGeom prst="rect">
            <a:avLst/>
          </a:prstGeom>
          <a:noFill/>
          <a:ln w="12700" cap="flat">
            <a:noFill/>
            <a:miter lim="800000"/>
            <a:headEnd type="none" w="med" len="med"/>
            <a:tailEnd type="none" w="med" len="med"/>
          </a:ln>
        </p:spPr>
        <p:txBody>
          <a:bodyPr lIns="0" tIns="0" rIns="0" bIns="0"/>
          <a:lstStyle/>
          <a:p>
            <a:pPr>
              <a:tabLst>
                <a:tab pos="750067" algn="l"/>
                <a:tab pos="2098402" algn="l"/>
              </a:tabLst>
            </a:pPr>
            <a:r>
              <a:rPr lang="en-US" sz="2400" b="1" dirty="0">
                <a:cs typeface="Helvetica" charset="0"/>
              </a:rPr>
              <a:t>diamond</a:t>
            </a:r>
          </a:p>
        </p:txBody>
      </p:sp>
      <p:sp>
        <p:nvSpPr>
          <p:cNvPr id="94212" name="Rectangle 4"/>
          <p:cNvSpPr>
            <a:spLocks/>
          </p:cNvSpPr>
          <p:nvPr/>
        </p:nvSpPr>
        <p:spPr bwMode="auto">
          <a:xfrm>
            <a:off x="1143000" y="2669977"/>
            <a:ext cx="2080617" cy="446484"/>
          </a:xfrm>
          <a:prstGeom prst="rect">
            <a:avLst/>
          </a:prstGeom>
          <a:noFill/>
          <a:ln w="12700" cap="flat">
            <a:noFill/>
            <a:miter lim="800000"/>
            <a:headEnd type="none" w="med" len="med"/>
            <a:tailEnd type="none" w="med" len="med"/>
          </a:ln>
        </p:spPr>
        <p:txBody>
          <a:bodyPr lIns="0" tIns="0" rIns="0" bIns="0"/>
          <a:lstStyle/>
          <a:p>
            <a:pPr algn="ctr">
              <a:tabLst>
                <a:tab pos="750067" algn="l"/>
                <a:tab pos="2098402" algn="l"/>
              </a:tabLst>
            </a:pPr>
            <a:r>
              <a:rPr lang="en-US" sz="2400" b="1" dirty="0">
                <a:cs typeface="Helvetica" charset="0"/>
              </a:rPr>
              <a:t>graphite</a:t>
            </a:r>
          </a:p>
        </p:txBody>
      </p:sp>
      <p:pic>
        <p:nvPicPr>
          <p:cNvPr id="94213" name="Picture 5"/>
          <p:cNvPicPr>
            <a:picLocks noChangeAspect="1" noChangeArrowheads="1"/>
          </p:cNvPicPr>
          <p:nvPr/>
        </p:nvPicPr>
        <p:blipFill>
          <a:blip r:embed="rId3"/>
          <a:srcRect/>
          <a:stretch>
            <a:fillRect/>
          </a:stretch>
        </p:blipFill>
        <p:spPr bwMode="auto">
          <a:xfrm>
            <a:off x="1339453" y="3259931"/>
            <a:ext cx="1687711" cy="2848570"/>
          </a:xfrm>
          <a:prstGeom prst="rect">
            <a:avLst/>
          </a:prstGeom>
          <a:noFill/>
          <a:ln w="25400" cap="flat">
            <a:noFill/>
            <a:miter lim="800000"/>
            <a:headEnd/>
            <a:tailEnd/>
          </a:ln>
        </p:spPr>
      </p:pic>
      <p:pic>
        <p:nvPicPr>
          <p:cNvPr id="94214" name="Picture 6"/>
          <p:cNvPicPr>
            <a:picLocks noChangeAspect="1" noChangeArrowheads="1"/>
          </p:cNvPicPr>
          <p:nvPr/>
        </p:nvPicPr>
        <p:blipFill>
          <a:blip r:embed="rId4"/>
          <a:srcRect/>
          <a:stretch>
            <a:fillRect/>
          </a:stretch>
        </p:blipFill>
        <p:spPr bwMode="auto">
          <a:xfrm>
            <a:off x="4779764" y="3354437"/>
            <a:ext cx="3170039" cy="2962424"/>
          </a:xfrm>
          <a:prstGeom prst="rect">
            <a:avLst/>
          </a:prstGeom>
          <a:noFill/>
          <a:ln w="25400" cap="flat">
            <a:noFill/>
            <a:miter lim="800000"/>
            <a:headEnd/>
            <a:tailEnd/>
          </a:ln>
        </p:spPr>
      </p:pic>
      <p:sp>
        <p:nvSpPr>
          <p:cNvPr id="8" name="Rectangle 1"/>
          <p:cNvSpPr>
            <a:spLocks noChangeArrowheads="1"/>
          </p:cNvSpPr>
          <p:nvPr/>
        </p:nvSpPr>
        <p:spPr bwMode="auto">
          <a:xfrm>
            <a:off x="1171084" y="43934"/>
            <a:ext cx="68018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FF0000"/>
                </a:solidFill>
                <a:latin typeface="Arial" pitchFamily="34" charset="0"/>
                <a:cs typeface="Arial" pitchFamily="34" charset="0"/>
              </a:rPr>
              <a:t>Packing isn’t the only consideration when building a lattice. </a:t>
            </a: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2" name="TextBox 1"/>
          <p:cNvSpPr txBox="1"/>
          <p:nvPr/>
        </p:nvSpPr>
        <p:spPr>
          <a:xfrm>
            <a:off x="0" y="6477000"/>
            <a:ext cx="9144000" cy="430887"/>
          </a:xfrm>
          <a:prstGeom prst="rect">
            <a:avLst/>
          </a:prstGeom>
          <a:noFill/>
        </p:spPr>
        <p:txBody>
          <a:bodyPr wrap="square" rtlCol="0">
            <a:spAutoFit/>
          </a:bodyPr>
          <a:lstStyle/>
          <a:p>
            <a:pPr algn="ctr"/>
            <a:r>
              <a:rPr lang="en-US" sz="2200" dirty="0">
                <a:solidFill>
                  <a:srgbClr val="FF0000"/>
                </a:solidFill>
              </a:rPr>
              <a:t>How would you do packing factors in a system with more than one element? </a:t>
            </a:r>
          </a:p>
        </p:txBody>
      </p:sp>
      <p:pic>
        <p:nvPicPr>
          <p:cNvPr id="11" name="Picture 10"/>
          <p:cNvPicPr>
            <a:picLocks noChangeAspect="1"/>
          </p:cNvPicPr>
          <p:nvPr/>
        </p:nvPicPr>
        <p:blipFill>
          <a:blip r:embed="rId5"/>
          <a:stretch>
            <a:fillRect/>
          </a:stretch>
        </p:blipFill>
        <p:spPr>
          <a:xfrm>
            <a:off x="196453" y="2411064"/>
            <a:ext cx="3732609" cy="4066655"/>
          </a:xfrm>
          <a:prstGeom prst="rect">
            <a:avLst/>
          </a:prstGeom>
        </p:spPr>
      </p:pic>
    </p:spTree>
    <p:extLst>
      <p:ext uri="{BB962C8B-B14F-4D97-AF65-F5344CB8AC3E}">
        <p14:creationId xmlns:p14="http://schemas.microsoft.com/office/powerpoint/2010/main" val="3568506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p:nvPr>
        </p:nvSpPr>
        <p:spPr>
          <a:ln/>
        </p:spPr>
        <p:txBody>
          <a:bodyPr>
            <a:normAutofit/>
          </a:bodyPr>
          <a:lstStyle/>
          <a:p>
            <a:pPr>
              <a:tabLst>
                <a:tab pos="857220" algn="l"/>
              </a:tabLst>
            </a:pPr>
            <a:r>
              <a:rPr lang="en-US" dirty="0">
                <a:solidFill>
                  <a:srgbClr val="4D4D4D"/>
                </a:solidFill>
              </a:rPr>
              <a:t>Other non close-packed structures</a:t>
            </a:r>
          </a:p>
        </p:txBody>
      </p:sp>
      <p:sp>
        <p:nvSpPr>
          <p:cNvPr id="94210" name="Rectangle 2"/>
          <p:cNvSpPr>
            <a:spLocks noGrp="1" noChangeArrowheads="1"/>
          </p:cNvSpPr>
          <p:nvPr>
            <p:ph type="body" idx="1"/>
          </p:nvPr>
        </p:nvSpPr>
        <p:spPr>
          <a:xfrm>
            <a:off x="196453" y="1371600"/>
            <a:ext cx="8947547" cy="2277070"/>
          </a:xfrm>
          <a:ln/>
        </p:spPr>
        <p:txBody>
          <a:bodyPr/>
          <a:lstStyle/>
          <a:p>
            <a:pPr marL="572596">
              <a:spcBef>
                <a:spcPct val="0"/>
              </a:spcBef>
              <a:tabLst>
                <a:tab pos="1027994" algn="l"/>
              </a:tabLst>
            </a:pPr>
            <a:r>
              <a:rPr lang="en-US" dirty="0"/>
              <a:t>In covalently bonded materials, bond direction is more important than packing</a:t>
            </a:r>
          </a:p>
        </p:txBody>
      </p:sp>
      <p:sp>
        <p:nvSpPr>
          <p:cNvPr id="94211" name="Rectangle 3"/>
          <p:cNvSpPr>
            <a:spLocks/>
          </p:cNvSpPr>
          <p:nvPr/>
        </p:nvSpPr>
        <p:spPr bwMode="auto">
          <a:xfrm>
            <a:off x="5630465" y="2669977"/>
            <a:ext cx="1468636" cy="821531"/>
          </a:xfrm>
          <a:prstGeom prst="rect">
            <a:avLst/>
          </a:prstGeom>
          <a:noFill/>
          <a:ln w="12700" cap="flat">
            <a:noFill/>
            <a:miter lim="800000"/>
            <a:headEnd type="none" w="med" len="med"/>
            <a:tailEnd type="none" w="med" len="med"/>
          </a:ln>
        </p:spPr>
        <p:txBody>
          <a:bodyPr lIns="0" tIns="0" rIns="0" bIns="0"/>
          <a:lstStyle/>
          <a:p>
            <a:pPr>
              <a:tabLst>
                <a:tab pos="750067" algn="l"/>
                <a:tab pos="2098402" algn="l"/>
              </a:tabLst>
            </a:pPr>
            <a:r>
              <a:rPr lang="en-US" sz="2400" b="1" dirty="0">
                <a:cs typeface="Helvetica" charset="0"/>
              </a:rPr>
              <a:t>diamond</a:t>
            </a:r>
          </a:p>
        </p:txBody>
      </p:sp>
      <p:sp>
        <p:nvSpPr>
          <p:cNvPr id="94212" name="Rectangle 4"/>
          <p:cNvSpPr>
            <a:spLocks/>
          </p:cNvSpPr>
          <p:nvPr/>
        </p:nvSpPr>
        <p:spPr bwMode="auto">
          <a:xfrm>
            <a:off x="1143000" y="2669977"/>
            <a:ext cx="2080617" cy="446484"/>
          </a:xfrm>
          <a:prstGeom prst="rect">
            <a:avLst/>
          </a:prstGeom>
          <a:noFill/>
          <a:ln w="12700" cap="flat">
            <a:noFill/>
            <a:miter lim="800000"/>
            <a:headEnd type="none" w="med" len="med"/>
            <a:tailEnd type="none" w="med" len="med"/>
          </a:ln>
        </p:spPr>
        <p:txBody>
          <a:bodyPr lIns="0" tIns="0" rIns="0" bIns="0"/>
          <a:lstStyle/>
          <a:p>
            <a:pPr algn="ctr">
              <a:tabLst>
                <a:tab pos="750067" algn="l"/>
                <a:tab pos="2098402" algn="l"/>
              </a:tabLst>
            </a:pPr>
            <a:r>
              <a:rPr lang="en-US" sz="2400" b="1" dirty="0">
                <a:cs typeface="Helvetica" charset="0"/>
              </a:rPr>
              <a:t>graphite</a:t>
            </a:r>
          </a:p>
        </p:txBody>
      </p:sp>
      <p:pic>
        <p:nvPicPr>
          <p:cNvPr id="94213" name="Picture 5"/>
          <p:cNvPicPr>
            <a:picLocks noChangeAspect="1" noChangeArrowheads="1"/>
          </p:cNvPicPr>
          <p:nvPr/>
        </p:nvPicPr>
        <p:blipFill>
          <a:blip r:embed="rId3"/>
          <a:srcRect/>
          <a:stretch>
            <a:fillRect/>
          </a:stretch>
        </p:blipFill>
        <p:spPr bwMode="auto">
          <a:xfrm>
            <a:off x="1339453" y="3259931"/>
            <a:ext cx="1687711" cy="2848570"/>
          </a:xfrm>
          <a:prstGeom prst="rect">
            <a:avLst/>
          </a:prstGeom>
          <a:noFill/>
          <a:ln w="25400" cap="flat">
            <a:noFill/>
            <a:miter lim="800000"/>
            <a:headEnd/>
            <a:tailEnd/>
          </a:ln>
        </p:spPr>
      </p:pic>
      <p:pic>
        <p:nvPicPr>
          <p:cNvPr id="94214" name="Picture 6"/>
          <p:cNvPicPr>
            <a:picLocks noChangeAspect="1" noChangeArrowheads="1"/>
          </p:cNvPicPr>
          <p:nvPr/>
        </p:nvPicPr>
        <p:blipFill>
          <a:blip r:embed="rId4"/>
          <a:srcRect/>
          <a:stretch>
            <a:fillRect/>
          </a:stretch>
        </p:blipFill>
        <p:spPr bwMode="auto">
          <a:xfrm>
            <a:off x="4779764" y="3354437"/>
            <a:ext cx="3170039" cy="2962424"/>
          </a:xfrm>
          <a:prstGeom prst="rect">
            <a:avLst/>
          </a:prstGeom>
          <a:noFill/>
          <a:ln w="25400" cap="flat">
            <a:noFill/>
            <a:miter lim="800000"/>
            <a:headEnd/>
            <a:tailEnd/>
          </a:ln>
        </p:spPr>
      </p:pic>
      <p:sp>
        <p:nvSpPr>
          <p:cNvPr id="8" name="Rectangle 1"/>
          <p:cNvSpPr>
            <a:spLocks noChangeArrowheads="1"/>
          </p:cNvSpPr>
          <p:nvPr/>
        </p:nvSpPr>
        <p:spPr bwMode="auto">
          <a:xfrm>
            <a:off x="1171084" y="43934"/>
            <a:ext cx="68018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FF0000"/>
                </a:solidFill>
                <a:latin typeface="Arial" pitchFamily="34" charset="0"/>
                <a:cs typeface="Arial" pitchFamily="34" charset="0"/>
              </a:rPr>
              <a:t>Packing isn’t the only consideration when building a lattice. </a:t>
            </a: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2" name="TextBox 1"/>
          <p:cNvSpPr txBox="1"/>
          <p:nvPr/>
        </p:nvSpPr>
        <p:spPr>
          <a:xfrm>
            <a:off x="0" y="6477000"/>
            <a:ext cx="9144000" cy="430887"/>
          </a:xfrm>
          <a:prstGeom prst="rect">
            <a:avLst/>
          </a:prstGeom>
          <a:noFill/>
        </p:spPr>
        <p:txBody>
          <a:bodyPr wrap="square" rtlCol="0">
            <a:spAutoFit/>
          </a:bodyPr>
          <a:lstStyle/>
          <a:p>
            <a:pPr algn="ctr"/>
            <a:r>
              <a:rPr lang="en-US" sz="2200" dirty="0">
                <a:solidFill>
                  <a:srgbClr val="FF0000"/>
                </a:solidFill>
              </a:rPr>
              <a:t>How would you do packing factors in a system with more than one element? </a:t>
            </a:r>
          </a:p>
        </p:txBody>
      </p:sp>
      <p:sp>
        <p:nvSpPr>
          <p:cNvPr id="10" name="TextBox 9"/>
          <p:cNvSpPr txBox="1"/>
          <p:nvPr/>
        </p:nvSpPr>
        <p:spPr>
          <a:xfrm>
            <a:off x="7240786" y="4232276"/>
            <a:ext cx="1903214" cy="1107996"/>
          </a:xfrm>
          <a:prstGeom prst="rect">
            <a:avLst/>
          </a:prstGeom>
          <a:noFill/>
        </p:spPr>
        <p:txBody>
          <a:bodyPr wrap="square" rtlCol="0">
            <a:spAutoFit/>
          </a:bodyPr>
          <a:lstStyle/>
          <a:p>
            <a:pPr algn="ctr"/>
            <a:r>
              <a:rPr lang="en-US" sz="2200" dirty="0">
                <a:solidFill>
                  <a:srgbClr val="FF0000"/>
                </a:solidFill>
              </a:rPr>
              <a:t>What is close packed direction?</a:t>
            </a:r>
          </a:p>
        </p:txBody>
      </p:sp>
      <p:pic>
        <p:nvPicPr>
          <p:cNvPr id="11" name="Picture 10"/>
          <p:cNvPicPr>
            <a:picLocks noChangeAspect="1"/>
          </p:cNvPicPr>
          <p:nvPr/>
        </p:nvPicPr>
        <p:blipFill>
          <a:blip r:embed="rId5"/>
          <a:stretch>
            <a:fillRect/>
          </a:stretch>
        </p:blipFill>
        <p:spPr>
          <a:xfrm>
            <a:off x="196453" y="2411064"/>
            <a:ext cx="3732609" cy="4066655"/>
          </a:xfrm>
          <a:prstGeom prst="rect">
            <a:avLst/>
          </a:prstGeom>
        </p:spPr>
      </p:pic>
    </p:spTree>
    <p:extLst>
      <p:ext uri="{BB962C8B-B14F-4D97-AF65-F5344CB8AC3E}">
        <p14:creationId xmlns:p14="http://schemas.microsoft.com/office/powerpoint/2010/main" val="320839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715000" cy="1143000"/>
          </a:xfrm>
        </p:spPr>
        <p:txBody>
          <a:bodyPr>
            <a:normAutofit fontScale="90000"/>
          </a:bodyPr>
          <a:lstStyle/>
          <a:p>
            <a:r>
              <a:rPr lang="en-US" dirty="0"/>
              <a:t>Simple Crystal Structures</a:t>
            </a:r>
            <a:br>
              <a:rPr lang="en-US" dirty="0"/>
            </a:br>
            <a:r>
              <a:rPr lang="en-US" dirty="0"/>
              <a:t>Diamond</a:t>
            </a:r>
          </a:p>
        </p:txBody>
      </p:sp>
      <p:sp>
        <p:nvSpPr>
          <p:cNvPr id="3" name="Content Placeholder 2"/>
          <p:cNvSpPr>
            <a:spLocks noGrp="1"/>
          </p:cNvSpPr>
          <p:nvPr>
            <p:ph sz="half" idx="1"/>
          </p:nvPr>
        </p:nvSpPr>
        <p:spPr>
          <a:xfrm>
            <a:off x="457200" y="1600200"/>
            <a:ext cx="4724400" cy="5029200"/>
          </a:xfrm>
        </p:spPr>
        <p:txBody>
          <a:bodyPr>
            <a:normAutofit/>
          </a:bodyPr>
          <a:lstStyle/>
          <a:p>
            <a:r>
              <a:rPr lang="en-US" dirty="0"/>
              <a:t>Crystal class </a:t>
            </a:r>
            <a:r>
              <a:rPr lang="en-US" i="1" dirty="0"/>
              <a:t>T</a:t>
            </a:r>
            <a:r>
              <a:rPr lang="en-US" i="1" baseline="-25000" dirty="0"/>
              <a:t>d </a:t>
            </a:r>
            <a:r>
              <a:rPr lang="en-US" dirty="0"/>
              <a:t> (tetrahedral) - </a:t>
            </a:r>
            <a:r>
              <a:rPr lang="en-US" dirty="0">
                <a:sym typeface="WP MathA" pitchFamily="2" charset="2"/>
              </a:rPr>
              <a:t>Each atom has 4 nearest-neighbors (</a:t>
            </a:r>
            <a:r>
              <a:rPr lang="en-US" dirty="0" err="1">
                <a:sym typeface="WP MathA" pitchFamily="2" charset="2"/>
              </a:rPr>
              <a:t>nn</a:t>
            </a:r>
            <a:r>
              <a:rPr lang="en-US" dirty="0">
                <a:sym typeface="WP MathA" pitchFamily="2" charset="2"/>
              </a:rPr>
              <a:t>).</a:t>
            </a:r>
            <a:r>
              <a:rPr lang="en-US" sz="3200" dirty="0">
                <a:sym typeface="WP MathA" pitchFamily="2" charset="2"/>
              </a:rPr>
              <a:t> </a:t>
            </a:r>
            <a:r>
              <a:rPr lang="en-US" sz="3200" dirty="0">
                <a:solidFill>
                  <a:srgbClr val="FF0000"/>
                </a:solidFill>
                <a:sym typeface="WP MathA" pitchFamily="2" charset="2"/>
              </a:rPr>
              <a:t>What elements might benefit from 4 neighbors? </a:t>
            </a:r>
            <a:endParaRPr lang="en-US" i="1" baseline="-25000" dirty="0">
              <a:solidFill>
                <a:srgbClr val="FF0000"/>
              </a:solidFill>
            </a:endParaRPr>
          </a:p>
        </p:txBody>
      </p:sp>
      <p:pic>
        <p:nvPicPr>
          <p:cNvPr id="23554" name="Picture 2"/>
          <p:cNvPicPr>
            <a:picLocks noChangeAspect="1" noChangeArrowheads="1"/>
          </p:cNvPicPr>
          <p:nvPr/>
        </p:nvPicPr>
        <p:blipFill>
          <a:blip r:embed="rId3" cstate="print"/>
          <a:srcRect/>
          <a:stretch>
            <a:fillRect/>
          </a:stretch>
        </p:blipFill>
        <p:spPr bwMode="auto">
          <a:xfrm rot="10800000">
            <a:off x="5171661" y="3700681"/>
            <a:ext cx="3891453" cy="3154006"/>
          </a:xfrm>
          <a:prstGeom prst="rect">
            <a:avLst/>
          </a:prstGeom>
          <a:noFill/>
          <a:ln w="9525">
            <a:noFill/>
            <a:miter lim="800000"/>
            <a:headEnd/>
            <a:tailEnd/>
          </a:ln>
        </p:spPr>
      </p:pic>
      <p:pic>
        <p:nvPicPr>
          <p:cNvPr id="23556" name="Picture 4" descr="http://chem.ps.uci.edu/~kcjanda/Group/images/tetr.jpg"/>
          <p:cNvPicPr>
            <a:picLocks noChangeAspect="1" noChangeArrowheads="1"/>
          </p:cNvPicPr>
          <p:nvPr/>
        </p:nvPicPr>
        <p:blipFill>
          <a:blip r:embed="rId4" cstate="print"/>
          <a:srcRect/>
          <a:stretch>
            <a:fillRect/>
          </a:stretch>
        </p:blipFill>
        <p:spPr bwMode="auto">
          <a:xfrm>
            <a:off x="5867399" y="838200"/>
            <a:ext cx="2788171" cy="2362200"/>
          </a:xfrm>
          <a:prstGeom prst="rect">
            <a:avLst/>
          </a:prstGeom>
          <a:noFill/>
        </p:spPr>
      </p:pic>
      <p:pic>
        <p:nvPicPr>
          <p:cNvPr id="4" name="Picture 3"/>
          <p:cNvPicPr>
            <a:picLocks noChangeAspect="1"/>
          </p:cNvPicPr>
          <p:nvPr/>
        </p:nvPicPr>
        <p:blipFill>
          <a:blip r:embed="rId5"/>
          <a:stretch>
            <a:fillRect/>
          </a:stretch>
        </p:blipFill>
        <p:spPr>
          <a:xfrm>
            <a:off x="5867400" y="-57684"/>
            <a:ext cx="3162300" cy="3453565"/>
          </a:xfrm>
          <a:prstGeom prst="rect">
            <a:avLst/>
          </a:prstGeom>
        </p:spPr>
      </p:pic>
      <p:sp>
        <p:nvSpPr>
          <p:cNvPr id="5" name="Oval 4"/>
          <p:cNvSpPr/>
          <p:nvPr/>
        </p:nvSpPr>
        <p:spPr>
          <a:xfrm>
            <a:off x="6934200" y="3700681"/>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29300" y="4194024"/>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77200" y="5232686"/>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19950" y="6019800"/>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86650" y="641985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55570" y="5922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05290" y="4017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45870" y="4117823"/>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492896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72150" y="611754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48600" y="483371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53250" y="5639197"/>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86650" y="4503805"/>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48450" y="5300881"/>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8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6"/>
                                        </p:tgtEl>
                                        <p:attrNameLst>
                                          <p:attrName>style.visibility</p:attrName>
                                        </p:attrNameLst>
                                      </p:cBhvr>
                                      <p:to>
                                        <p:strVal val="visible"/>
                                      </p:to>
                                    </p:set>
                                    <p:anim calcmode="lin" valueType="num">
                                      <p:cBhvr additive="base">
                                        <p:cTn id="11" dur="500" fill="hold"/>
                                        <p:tgtEl>
                                          <p:spTgt spid="23556"/>
                                        </p:tgtEl>
                                        <p:attrNameLst>
                                          <p:attrName>ppt_x</p:attrName>
                                        </p:attrNameLst>
                                      </p:cBhvr>
                                      <p:tavLst>
                                        <p:tav tm="0">
                                          <p:val>
                                            <p:strVal val="#ppt_x"/>
                                          </p:val>
                                        </p:tav>
                                        <p:tav tm="100000">
                                          <p:val>
                                            <p:strVal val="#ppt_x"/>
                                          </p:val>
                                        </p:tav>
                                      </p:tavLst>
                                    </p:anim>
                                    <p:anim calcmode="lin" valueType="num">
                                      <p:cBhvr additive="base">
                                        <p:cTn id="12" dur="500" fill="hold"/>
                                        <p:tgtEl>
                                          <p:spTgt spid="235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gtEl>
                                        <p:attrNameLst>
                                          <p:attrName>style.visibility</p:attrName>
                                        </p:attrNameLst>
                                      </p:cBhvr>
                                      <p:to>
                                        <p:strVal val="visible"/>
                                      </p:to>
                                    </p:set>
                                    <p:anim calcmode="lin" valueType="num">
                                      <p:cBhvr additive="base">
                                        <p:cTn id="15" dur="500" fill="hold"/>
                                        <p:tgtEl>
                                          <p:spTgt spid="23554"/>
                                        </p:tgtEl>
                                        <p:attrNameLst>
                                          <p:attrName>ppt_x</p:attrName>
                                        </p:attrNameLst>
                                      </p:cBhvr>
                                      <p:tavLst>
                                        <p:tav tm="0">
                                          <p:val>
                                            <p:strVal val="#ppt_x"/>
                                          </p:val>
                                        </p:tav>
                                        <p:tav tm="100000">
                                          <p:val>
                                            <p:strVal val="#ppt_x"/>
                                          </p:val>
                                        </p:tav>
                                      </p:tavLst>
                                    </p:anim>
                                    <p:anim calcmode="lin" valueType="num">
                                      <p:cBhvr additive="base">
                                        <p:cTn id="16" dur="500" fill="hold"/>
                                        <p:tgtEl>
                                          <p:spTgt spid="23554"/>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715000" cy="1143000"/>
          </a:xfrm>
        </p:spPr>
        <p:txBody>
          <a:bodyPr>
            <a:normAutofit fontScale="90000"/>
          </a:bodyPr>
          <a:lstStyle/>
          <a:p>
            <a:r>
              <a:rPr lang="en-US" dirty="0"/>
              <a:t>Simple Crystal Structures</a:t>
            </a:r>
            <a:br>
              <a:rPr lang="en-US" dirty="0"/>
            </a:br>
            <a:r>
              <a:rPr lang="en-US" dirty="0"/>
              <a:t>Diamond</a:t>
            </a:r>
          </a:p>
        </p:txBody>
      </p:sp>
      <p:sp>
        <p:nvSpPr>
          <p:cNvPr id="3" name="Content Placeholder 2"/>
          <p:cNvSpPr>
            <a:spLocks noGrp="1"/>
          </p:cNvSpPr>
          <p:nvPr>
            <p:ph sz="half" idx="1"/>
          </p:nvPr>
        </p:nvSpPr>
        <p:spPr>
          <a:xfrm>
            <a:off x="457200" y="1600200"/>
            <a:ext cx="4724400" cy="5029200"/>
          </a:xfrm>
        </p:spPr>
        <p:txBody>
          <a:bodyPr>
            <a:normAutofit/>
          </a:bodyPr>
          <a:lstStyle/>
          <a:p>
            <a:r>
              <a:rPr lang="en-US" dirty="0"/>
              <a:t>Crystal class </a:t>
            </a:r>
            <a:r>
              <a:rPr lang="en-US" i="1" dirty="0"/>
              <a:t>T</a:t>
            </a:r>
            <a:r>
              <a:rPr lang="en-US" i="1" baseline="-25000" dirty="0"/>
              <a:t>d </a:t>
            </a:r>
            <a:r>
              <a:rPr lang="en-US" dirty="0"/>
              <a:t> (tetrahedral) - </a:t>
            </a:r>
            <a:r>
              <a:rPr lang="en-US" dirty="0">
                <a:sym typeface="WP MathA" pitchFamily="2" charset="2"/>
              </a:rPr>
              <a:t>Each atom has 4 nearest-neighbors (</a:t>
            </a:r>
            <a:r>
              <a:rPr lang="en-US" dirty="0" err="1">
                <a:sym typeface="WP MathA" pitchFamily="2" charset="2"/>
              </a:rPr>
              <a:t>nn</a:t>
            </a:r>
            <a:r>
              <a:rPr lang="en-US" dirty="0">
                <a:sym typeface="WP MathA" pitchFamily="2" charset="2"/>
              </a:rPr>
              <a:t>).</a:t>
            </a:r>
            <a:r>
              <a:rPr lang="en-US" sz="3200" dirty="0">
                <a:sym typeface="WP MathA" pitchFamily="2" charset="2"/>
              </a:rPr>
              <a:t> </a:t>
            </a:r>
            <a:r>
              <a:rPr lang="en-US" sz="3200" dirty="0">
                <a:solidFill>
                  <a:srgbClr val="FF0000"/>
                </a:solidFill>
                <a:sym typeface="WP MathA" pitchFamily="2" charset="2"/>
              </a:rPr>
              <a:t>What elements might benefit from 4 neighbors? </a:t>
            </a:r>
            <a:endParaRPr lang="en-US" i="1" baseline="-25000" dirty="0">
              <a:solidFill>
                <a:srgbClr val="FF0000"/>
              </a:solidFill>
            </a:endParaRPr>
          </a:p>
          <a:p>
            <a:r>
              <a:rPr lang="en-US" dirty="0"/>
              <a:t>What type of lattice? </a:t>
            </a:r>
          </a:p>
        </p:txBody>
      </p:sp>
      <p:pic>
        <p:nvPicPr>
          <p:cNvPr id="23554" name="Picture 2"/>
          <p:cNvPicPr>
            <a:picLocks noChangeAspect="1" noChangeArrowheads="1"/>
          </p:cNvPicPr>
          <p:nvPr/>
        </p:nvPicPr>
        <p:blipFill>
          <a:blip r:embed="rId3" cstate="print"/>
          <a:srcRect/>
          <a:stretch>
            <a:fillRect/>
          </a:stretch>
        </p:blipFill>
        <p:spPr bwMode="auto">
          <a:xfrm rot="10800000">
            <a:off x="5171661" y="3700681"/>
            <a:ext cx="3891453" cy="3154006"/>
          </a:xfrm>
          <a:prstGeom prst="rect">
            <a:avLst/>
          </a:prstGeom>
          <a:noFill/>
          <a:ln w="9525">
            <a:noFill/>
            <a:miter lim="800000"/>
            <a:headEnd/>
            <a:tailEnd/>
          </a:ln>
        </p:spPr>
      </p:pic>
      <p:pic>
        <p:nvPicPr>
          <p:cNvPr id="23556" name="Picture 4" descr="http://chem.ps.uci.edu/~kcjanda/Group/images/tetr.jpg"/>
          <p:cNvPicPr>
            <a:picLocks noChangeAspect="1" noChangeArrowheads="1"/>
          </p:cNvPicPr>
          <p:nvPr/>
        </p:nvPicPr>
        <p:blipFill>
          <a:blip r:embed="rId4" cstate="print"/>
          <a:srcRect/>
          <a:stretch>
            <a:fillRect/>
          </a:stretch>
        </p:blipFill>
        <p:spPr bwMode="auto">
          <a:xfrm>
            <a:off x="5867399" y="838200"/>
            <a:ext cx="2788171" cy="2362200"/>
          </a:xfrm>
          <a:prstGeom prst="rect">
            <a:avLst/>
          </a:prstGeom>
          <a:noFill/>
        </p:spPr>
      </p:pic>
      <p:pic>
        <p:nvPicPr>
          <p:cNvPr id="4" name="Picture 3"/>
          <p:cNvPicPr>
            <a:picLocks noChangeAspect="1"/>
          </p:cNvPicPr>
          <p:nvPr/>
        </p:nvPicPr>
        <p:blipFill>
          <a:blip r:embed="rId5"/>
          <a:stretch>
            <a:fillRect/>
          </a:stretch>
        </p:blipFill>
        <p:spPr>
          <a:xfrm>
            <a:off x="5867400" y="-57684"/>
            <a:ext cx="3162300" cy="3453565"/>
          </a:xfrm>
          <a:prstGeom prst="rect">
            <a:avLst/>
          </a:prstGeom>
        </p:spPr>
      </p:pic>
      <p:sp>
        <p:nvSpPr>
          <p:cNvPr id="5" name="Oval 4"/>
          <p:cNvSpPr/>
          <p:nvPr/>
        </p:nvSpPr>
        <p:spPr>
          <a:xfrm>
            <a:off x="6934200" y="3700681"/>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29300" y="4194024"/>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77200" y="5232686"/>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19950" y="6019800"/>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86650" y="641985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55570" y="5922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05290" y="4017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45870" y="4117823"/>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492896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72150" y="611754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48600" y="483371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53250" y="5639197"/>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86650" y="4503805"/>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48450" y="5300881"/>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40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715000" cy="1143000"/>
          </a:xfrm>
        </p:spPr>
        <p:txBody>
          <a:bodyPr>
            <a:normAutofit fontScale="90000"/>
          </a:bodyPr>
          <a:lstStyle/>
          <a:p>
            <a:r>
              <a:rPr lang="en-US" dirty="0"/>
              <a:t>Simple Crystal Structures</a:t>
            </a:r>
            <a:br>
              <a:rPr lang="en-US" dirty="0"/>
            </a:br>
            <a:r>
              <a:rPr lang="en-US" dirty="0"/>
              <a:t>Diamond</a:t>
            </a:r>
          </a:p>
        </p:txBody>
      </p:sp>
      <p:sp>
        <p:nvSpPr>
          <p:cNvPr id="3" name="Content Placeholder 2"/>
          <p:cNvSpPr>
            <a:spLocks noGrp="1"/>
          </p:cNvSpPr>
          <p:nvPr>
            <p:ph sz="half" idx="1"/>
          </p:nvPr>
        </p:nvSpPr>
        <p:spPr>
          <a:xfrm>
            <a:off x="457200" y="1600200"/>
            <a:ext cx="4724400" cy="5029200"/>
          </a:xfrm>
        </p:spPr>
        <p:txBody>
          <a:bodyPr>
            <a:normAutofit fontScale="92500" lnSpcReduction="10000"/>
          </a:bodyPr>
          <a:lstStyle/>
          <a:p>
            <a:r>
              <a:rPr lang="en-US" dirty="0"/>
              <a:t>Crystal class </a:t>
            </a:r>
            <a:r>
              <a:rPr lang="en-US" i="1" dirty="0"/>
              <a:t>T</a:t>
            </a:r>
            <a:r>
              <a:rPr lang="en-US" i="1" baseline="-25000" dirty="0"/>
              <a:t>d </a:t>
            </a:r>
            <a:r>
              <a:rPr lang="en-US" dirty="0"/>
              <a:t> (tetrahedral) - </a:t>
            </a:r>
            <a:r>
              <a:rPr lang="en-US" dirty="0">
                <a:sym typeface="WP MathA" pitchFamily="2" charset="2"/>
              </a:rPr>
              <a:t>Each atom has 4 nearest-neighbors (</a:t>
            </a:r>
            <a:r>
              <a:rPr lang="en-US" dirty="0" err="1">
                <a:sym typeface="WP MathA" pitchFamily="2" charset="2"/>
              </a:rPr>
              <a:t>nn</a:t>
            </a:r>
            <a:r>
              <a:rPr lang="en-US" dirty="0">
                <a:sym typeface="WP MathA" pitchFamily="2" charset="2"/>
              </a:rPr>
              <a:t>).</a:t>
            </a:r>
            <a:r>
              <a:rPr lang="en-US" sz="3200" dirty="0">
                <a:sym typeface="WP MathA" pitchFamily="2" charset="2"/>
              </a:rPr>
              <a:t> </a:t>
            </a:r>
            <a:r>
              <a:rPr lang="en-US" sz="3200" dirty="0">
                <a:solidFill>
                  <a:srgbClr val="FF0000"/>
                </a:solidFill>
                <a:sym typeface="WP MathA" pitchFamily="2" charset="2"/>
              </a:rPr>
              <a:t>What elements might benefit from 4 neighbors? </a:t>
            </a:r>
            <a:endParaRPr lang="en-US" i="1" baseline="-25000" dirty="0">
              <a:solidFill>
                <a:srgbClr val="FF0000"/>
              </a:solidFill>
            </a:endParaRPr>
          </a:p>
          <a:p>
            <a:r>
              <a:rPr lang="en-US" dirty="0"/>
              <a:t>What type of lattice? </a:t>
            </a:r>
          </a:p>
          <a:p>
            <a:r>
              <a:rPr lang="en-US" dirty="0"/>
              <a:t>Can be interpreted as two combined </a:t>
            </a:r>
            <a:r>
              <a:rPr lang="en-US" dirty="0" err="1"/>
              <a:t>fcc</a:t>
            </a:r>
            <a:r>
              <a:rPr lang="en-US" dirty="0"/>
              <a:t> structures</a:t>
            </a:r>
          </a:p>
          <a:p>
            <a:pPr lvl="1"/>
            <a:r>
              <a:rPr lang="en-US" dirty="0"/>
              <a:t>One atom at origin</a:t>
            </a:r>
          </a:p>
          <a:p>
            <a:pPr lvl="1"/>
            <a:r>
              <a:rPr lang="en-US" dirty="0"/>
              <a:t>Other atom displaced along diagonal (¼, ¼, ¼), </a:t>
            </a:r>
            <a:r>
              <a:rPr lang="en-US" dirty="0">
                <a:solidFill>
                  <a:srgbClr val="FF0000"/>
                </a:solidFill>
              </a:rPr>
              <a:t>Define all </a:t>
            </a:r>
          </a:p>
          <a:p>
            <a:r>
              <a:rPr lang="en-US" dirty="0"/>
              <a:t>Includes C, Si, </a:t>
            </a:r>
            <a:r>
              <a:rPr lang="en-US" dirty="0" err="1"/>
              <a:t>Ge</a:t>
            </a:r>
            <a:r>
              <a:rPr lang="en-US" dirty="0"/>
              <a:t>, </a:t>
            </a:r>
            <a:r>
              <a:rPr lang="en-US" i="1" dirty="0">
                <a:latin typeface="Symbol" pitchFamily="18" charset="2"/>
              </a:rPr>
              <a:t>a</a:t>
            </a:r>
            <a:r>
              <a:rPr lang="en-US" i="1" dirty="0"/>
              <a:t>-</a:t>
            </a:r>
            <a:r>
              <a:rPr lang="en-US" dirty="0" err="1"/>
              <a:t>Sn</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rot="10800000">
            <a:off x="5171661" y="3700681"/>
            <a:ext cx="3891453" cy="3154006"/>
          </a:xfrm>
          <a:prstGeom prst="rect">
            <a:avLst/>
          </a:prstGeom>
          <a:noFill/>
          <a:ln w="9525">
            <a:noFill/>
            <a:miter lim="800000"/>
            <a:headEnd/>
            <a:tailEnd/>
          </a:ln>
        </p:spPr>
      </p:pic>
      <p:pic>
        <p:nvPicPr>
          <p:cNvPr id="23556" name="Picture 4" descr="http://chem.ps.uci.edu/~kcjanda/Group/images/tetr.jpg"/>
          <p:cNvPicPr>
            <a:picLocks noChangeAspect="1" noChangeArrowheads="1"/>
          </p:cNvPicPr>
          <p:nvPr/>
        </p:nvPicPr>
        <p:blipFill>
          <a:blip r:embed="rId4" cstate="print"/>
          <a:srcRect/>
          <a:stretch>
            <a:fillRect/>
          </a:stretch>
        </p:blipFill>
        <p:spPr bwMode="auto">
          <a:xfrm>
            <a:off x="5867399" y="838200"/>
            <a:ext cx="2788171" cy="2362200"/>
          </a:xfrm>
          <a:prstGeom prst="rect">
            <a:avLst/>
          </a:prstGeom>
          <a:noFill/>
        </p:spPr>
      </p:pic>
      <p:pic>
        <p:nvPicPr>
          <p:cNvPr id="4" name="Picture 3"/>
          <p:cNvPicPr>
            <a:picLocks noChangeAspect="1"/>
          </p:cNvPicPr>
          <p:nvPr/>
        </p:nvPicPr>
        <p:blipFill>
          <a:blip r:embed="rId5"/>
          <a:stretch>
            <a:fillRect/>
          </a:stretch>
        </p:blipFill>
        <p:spPr>
          <a:xfrm>
            <a:off x="5867400" y="-57684"/>
            <a:ext cx="3162300" cy="3453565"/>
          </a:xfrm>
          <a:prstGeom prst="rect">
            <a:avLst/>
          </a:prstGeom>
        </p:spPr>
      </p:pic>
      <p:sp>
        <p:nvSpPr>
          <p:cNvPr id="5" name="Oval 4"/>
          <p:cNvSpPr/>
          <p:nvPr/>
        </p:nvSpPr>
        <p:spPr>
          <a:xfrm>
            <a:off x="6934200" y="3700681"/>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29300" y="4194024"/>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77200" y="5232686"/>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19950" y="6019800"/>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86650" y="641985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55570" y="5922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05290" y="4017059"/>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45870" y="4117823"/>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492896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72150" y="6117540"/>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48600" y="4833719"/>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53250" y="5639197"/>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86650" y="4503805"/>
            <a:ext cx="228600" cy="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48450" y="5300881"/>
            <a:ext cx="228600" cy="195481"/>
          </a:xfrm>
          <a:prstGeom prst="ellips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19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76200" y="304800"/>
            <a:ext cx="9067800" cy="6328305"/>
          </a:xfrm>
          <a:noFill/>
        </p:spPr>
        <p:txBody>
          <a:bodyPr>
            <a:normAutofit/>
          </a:bodyPr>
          <a:lstStyle/>
          <a:p>
            <a:pPr algn="ctr">
              <a:buFontTx/>
              <a:buNone/>
            </a:pPr>
            <a:r>
              <a:rPr lang="en-US" sz="4000" b="1" dirty="0">
                <a:solidFill>
                  <a:schemeClr val="accent2"/>
                </a:solidFill>
                <a:sym typeface="WP MathA" pitchFamily="2" charset="2"/>
              </a:rPr>
              <a:t>Defining the Crystal Structure</a:t>
            </a:r>
          </a:p>
          <a:p>
            <a:r>
              <a:rPr lang="en-US" sz="2800" b="1" u="sng" dirty="0">
                <a:solidFill>
                  <a:srgbClr val="FF0000"/>
                </a:solidFill>
                <a:sym typeface="WP MathA" pitchFamily="2" charset="2"/>
              </a:rPr>
              <a:t>Lattice</a:t>
            </a:r>
            <a:r>
              <a:rPr lang="en-US" sz="2800" b="1" dirty="0">
                <a:solidFill>
                  <a:srgbClr val="FF0000"/>
                </a:solidFill>
                <a:sym typeface="WP MathA" pitchFamily="2" charset="2"/>
              </a:rPr>
              <a:t> </a:t>
            </a:r>
            <a:r>
              <a:rPr lang="en-US" sz="2400" dirty="0">
                <a:sym typeface="Symbol" pitchFamily="18" charset="2"/>
              </a:rPr>
              <a:t></a:t>
            </a:r>
            <a:r>
              <a:rPr lang="en-US" sz="2400" dirty="0">
                <a:sym typeface="WP MathA" pitchFamily="2" charset="2"/>
              </a:rPr>
              <a:t> face centered cubic (</a:t>
            </a:r>
            <a:r>
              <a:rPr lang="en-US" sz="2400" dirty="0" err="1">
                <a:sym typeface="WP MathA" pitchFamily="2" charset="2"/>
              </a:rPr>
              <a:t>fcc</a:t>
            </a:r>
            <a:r>
              <a:rPr lang="en-US" sz="2400" dirty="0">
                <a:sym typeface="WP MathA" pitchFamily="2" charset="2"/>
              </a:rPr>
              <a:t>).</a:t>
            </a:r>
          </a:p>
          <a:p>
            <a:r>
              <a:rPr lang="en-US" sz="2400" dirty="0">
                <a:sym typeface="WP MathA" pitchFamily="2" charset="2"/>
              </a:rPr>
              <a:t>The </a:t>
            </a:r>
            <a:r>
              <a:rPr lang="en-US" sz="2400" b="1" dirty="0" err="1">
                <a:solidFill>
                  <a:srgbClr val="FF0000"/>
                </a:solidFill>
                <a:sym typeface="WP MathA" pitchFamily="2" charset="2"/>
              </a:rPr>
              <a:t>fcc</a:t>
            </a:r>
            <a:r>
              <a:rPr lang="en-US" sz="2400" dirty="0">
                <a:sym typeface="WP MathA" pitchFamily="2" charset="2"/>
              </a:rPr>
              <a:t> primitive lattice is generated by  </a:t>
            </a:r>
            <a:r>
              <a:rPr lang="en-US" sz="2400" b="1" dirty="0">
                <a:sym typeface="WP MathA" pitchFamily="2" charset="2"/>
              </a:rPr>
              <a:t>r = n</a:t>
            </a:r>
            <a:r>
              <a:rPr lang="en-US" sz="2400" b="1" baseline="-25000" dirty="0">
                <a:sym typeface="WP MathA" pitchFamily="2" charset="2"/>
              </a:rPr>
              <a:t>1</a:t>
            </a:r>
            <a:r>
              <a:rPr lang="en-US" sz="2400" b="1" dirty="0">
                <a:sym typeface="WP MathA" pitchFamily="2" charset="2"/>
              </a:rPr>
              <a:t>a</a:t>
            </a:r>
            <a:r>
              <a:rPr lang="en-US" sz="2400" b="1" baseline="-25000" dirty="0">
                <a:sym typeface="WP MathA" pitchFamily="2" charset="2"/>
              </a:rPr>
              <a:t>1</a:t>
            </a:r>
            <a:r>
              <a:rPr lang="en-US" sz="2400" b="1" dirty="0">
                <a:sym typeface="WP MathA" pitchFamily="2" charset="2"/>
              </a:rPr>
              <a:t>+n</a:t>
            </a:r>
            <a:r>
              <a:rPr lang="en-US" sz="2400" b="1" baseline="-25000" dirty="0">
                <a:sym typeface="WP MathA" pitchFamily="2" charset="2"/>
              </a:rPr>
              <a:t>2</a:t>
            </a:r>
            <a:r>
              <a:rPr lang="en-US" sz="2400" b="1" dirty="0">
                <a:sym typeface="WP MathA" pitchFamily="2" charset="2"/>
              </a:rPr>
              <a:t>a</a:t>
            </a:r>
            <a:r>
              <a:rPr lang="en-US" sz="2400" b="1" baseline="-25000" dirty="0">
                <a:sym typeface="WP MathA" pitchFamily="2" charset="2"/>
              </a:rPr>
              <a:t>2</a:t>
            </a:r>
            <a:r>
              <a:rPr lang="en-US" sz="2400" b="1" dirty="0">
                <a:sym typeface="WP MathA" pitchFamily="2" charset="2"/>
              </a:rPr>
              <a:t>+n</a:t>
            </a:r>
            <a:r>
              <a:rPr lang="en-US" sz="2400" b="1" baseline="-25000" dirty="0">
                <a:sym typeface="WP MathA" pitchFamily="2" charset="2"/>
              </a:rPr>
              <a:t>3</a:t>
            </a:r>
            <a:r>
              <a:rPr lang="en-US" sz="2400" b="1" dirty="0">
                <a:sym typeface="WP MathA" pitchFamily="2" charset="2"/>
              </a:rPr>
              <a:t>a</a:t>
            </a:r>
            <a:r>
              <a:rPr lang="en-US" sz="2400" b="1" baseline="-25000" dirty="0">
                <a:sym typeface="WP MathA" pitchFamily="2" charset="2"/>
              </a:rPr>
              <a:t>3</a:t>
            </a:r>
            <a:r>
              <a:rPr lang="en-US" sz="2400" b="1" dirty="0">
                <a:sym typeface="WP MathA" pitchFamily="2" charset="2"/>
              </a:rPr>
              <a:t> </a:t>
            </a:r>
          </a:p>
          <a:p>
            <a:pPr marL="0" indent="0">
              <a:buNone/>
            </a:pPr>
            <a:r>
              <a:rPr lang="en-US" sz="2400" dirty="0">
                <a:sym typeface="WP MathA" pitchFamily="2" charset="2"/>
              </a:rPr>
              <a:t>with primitive lattice vectors:</a:t>
            </a:r>
          </a:p>
          <a:p>
            <a:pPr>
              <a:buFontTx/>
              <a:buNone/>
            </a:pPr>
            <a:r>
              <a:rPr lang="en-US" sz="2400" b="1" dirty="0">
                <a:sym typeface="WP MathA" pitchFamily="2" charset="2"/>
              </a:rPr>
              <a:t>	</a:t>
            </a:r>
            <a:endParaRPr lang="en-US" sz="2400" dirty="0">
              <a:sym typeface="WP MathA" pitchFamily="2" charset="2"/>
            </a:endParaRPr>
          </a:p>
        </p:txBody>
      </p:sp>
      <p:pic>
        <p:nvPicPr>
          <p:cNvPr id="2" name="Picture 2">
            <a:extLst>
              <a:ext uri="{FF2B5EF4-FFF2-40B4-BE49-F238E27FC236}">
                <a16:creationId xmlns:a16="http://schemas.microsoft.com/office/drawing/2014/main" id="{4E312982-2B3A-465E-85B3-1FCE9F250050}"/>
              </a:ext>
            </a:extLst>
          </p:cNvPr>
          <p:cNvPicPr>
            <a:picLocks noChangeAspect="1" noChangeArrowheads="1"/>
          </p:cNvPicPr>
          <p:nvPr/>
        </p:nvPicPr>
        <p:blipFill>
          <a:blip r:embed="rId2">
            <a:lum bright="-24000" contrast="54000"/>
          </a:blip>
          <a:srcRect l="13281" t="27365" r="14063" b="26367"/>
          <a:stretch>
            <a:fillRect/>
          </a:stretch>
        </p:blipFill>
        <p:spPr bwMode="auto">
          <a:xfrm>
            <a:off x="83457" y="2529239"/>
            <a:ext cx="9067800" cy="432876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rot="10800000">
            <a:off x="68943" y="2532044"/>
            <a:ext cx="2140857" cy="1735155"/>
          </a:xfrm>
          <a:prstGeom prst="rect">
            <a:avLst/>
          </a:prstGeom>
          <a:noFill/>
          <a:ln w="9525">
            <a:noFill/>
            <a:miter lim="800000"/>
            <a:headEnd/>
            <a:tailEnd/>
          </a:ln>
        </p:spPr>
      </p:pic>
    </p:spTree>
    <p:extLst>
      <p:ext uri="{BB962C8B-B14F-4D97-AF65-F5344CB8AC3E}">
        <p14:creationId xmlns:p14="http://schemas.microsoft.com/office/powerpoint/2010/main" val="298149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Hexagonal Has Different </a:t>
            </a:r>
            <a:r>
              <a:rPr lang="en-US" dirty="0"/>
              <a:t>Notation</a:t>
            </a:r>
          </a:p>
        </p:txBody>
      </p:sp>
      <p:pic>
        <p:nvPicPr>
          <p:cNvPr id="3" name="Picture 8" descr="http://upload.wikimedia.org/wikipedia/commons/8/82/Indices_miller_bravais.png"/>
          <p:cNvPicPr>
            <a:picLocks noChangeAspect="1" noChangeArrowheads="1"/>
          </p:cNvPicPr>
          <p:nvPr/>
        </p:nvPicPr>
        <p:blipFill>
          <a:blip r:embed="rId3" cstate="print"/>
          <a:srcRect/>
          <a:stretch>
            <a:fillRect/>
          </a:stretch>
        </p:blipFill>
        <p:spPr bwMode="auto">
          <a:xfrm>
            <a:off x="76200" y="2362200"/>
            <a:ext cx="4295775" cy="3642333"/>
          </a:xfrm>
          <a:prstGeom prst="rect">
            <a:avLst/>
          </a:prstGeom>
          <a:noFill/>
        </p:spPr>
      </p:pic>
      <p:sp>
        <p:nvSpPr>
          <p:cNvPr id="4" name="TextBox 3"/>
          <p:cNvSpPr txBox="1"/>
          <p:nvPr/>
        </p:nvSpPr>
        <p:spPr>
          <a:xfrm>
            <a:off x="2514600" y="1676400"/>
            <a:ext cx="3646319" cy="584775"/>
          </a:xfrm>
          <a:prstGeom prst="rect">
            <a:avLst/>
          </a:prstGeom>
          <a:noFill/>
        </p:spPr>
        <p:txBody>
          <a:bodyPr wrap="none" rtlCol="0">
            <a:spAutoFit/>
          </a:bodyPr>
          <a:lstStyle/>
          <a:p>
            <a:r>
              <a:rPr lang="en-US" sz="3200" dirty="0"/>
              <a:t>Hexagonal structure:</a:t>
            </a:r>
          </a:p>
        </p:txBody>
      </p:sp>
      <p:sp>
        <p:nvSpPr>
          <p:cNvPr id="5" name="TextBox 4"/>
          <p:cNvSpPr txBox="1"/>
          <p:nvPr/>
        </p:nvSpPr>
        <p:spPr>
          <a:xfrm>
            <a:off x="4557575" y="2438400"/>
            <a:ext cx="4586426" cy="4154984"/>
          </a:xfrm>
          <a:prstGeom prst="rect">
            <a:avLst/>
          </a:prstGeom>
          <a:noFill/>
        </p:spPr>
        <p:txBody>
          <a:bodyPr wrap="square" rtlCol="0">
            <a:spAutoFit/>
          </a:bodyPr>
          <a:lstStyle/>
          <a:p>
            <a:pPr algn="ctr"/>
            <a:r>
              <a:rPr lang="en-US" sz="2400" i="1" dirty="0"/>
              <a:t>a-b </a:t>
            </a:r>
            <a:r>
              <a:rPr lang="en-US" sz="2400" dirty="0"/>
              <a:t>plane (2D hexagon) can be defined by 3 vectors in plane (</a:t>
            </a:r>
            <a:r>
              <a:rPr lang="en-US" sz="2400" dirty="0" err="1">
                <a:latin typeface="Segoe Script" panose="020B0504020000000003" pitchFamily="34" charset="0"/>
              </a:rPr>
              <a:t>hkl</a:t>
            </a:r>
            <a:r>
              <a:rPr lang="en-US" sz="2400" dirty="0"/>
              <a:t>)</a:t>
            </a:r>
          </a:p>
          <a:p>
            <a:pPr algn="ctr"/>
            <a:endParaRPr lang="en-US" sz="2400" dirty="0"/>
          </a:p>
          <a:p>
            <a:pPr algn="ctr"/>
            <a:r>
              <a:rPr lang="en-US" sz="2400" dirty="0"/>
              <a:t>3D structure can be defined by 4 miller indices    (</a:t>
            </a:r>
            <a:r>
              <a:rPr lang="en-US" sz="2400" i="1" dirty="0">
                <a:latin typeface="Segoe Script" panose="020B0504020000000003" pitchFamily="34" charset="0"/>
              </a:rPr>
              <a:t>h k l m</a:t>
            </a:r>
            <a:r>
              <a:rPr lang="en-US" sz="2400" dirty="0"/>
              <a:t>)</a:t>
            </a:r>
          </a:p>
          <a:p>
            <a:endParaRPr lang="en-US" sz="2400" dirty="0"/>
          </a:p>
          <a:p>
            <a:pPr algn="ctr"/>
            <a:r>
              <a:rPr lang="en-US" sz="3200" b="1" dirty="0"/>
              <a:t>Third miller index not independent:</a:t>
            </a:r>
          </a:p>
          <a:p>
            <a:pPr algn="ctr"/>
            <a:r>
              <a:rPr lang="en-US" sz="3200" b="1" i="1" dirty="0">
                <a:latin typeface="Segoe Script" panose="020B0504020000000003" pitchFamily="34" charset="0"/>
              </a:rPr>
              <a:t>h + k = -l</a:t>
            </a:r>
            <a:r>
              <a:rPr lang="en-US" sz="3200" b="1" dirty="0">
                <a:latin typeface="Segoe Script" panose="020B0504020000000003" pitchFamily="34" charset="0"/>
              </a:rPr>
              <a:t> </a:t>
            </a:r>
          </a:p>
          <a:p>
            <a:endParaRPr lang="en-US" sz="2400" dirty="0"/>
          </a:p>
        </p:txBody>
      </p:sp>
      <p:sp>
        <p:nvSpPr>
          <p:cNvPr id="6" name="TextBox 5"/>
          <p:cNvSpPr txBox="1"/>
          <p:nvPr/>
        </p:nvSpPr>
        <p:spPr>
          <a:xfrm>
            <a:off x="0" y="6400800"/>
            <a:ext cx="9144000" cy="461665"/>
          </a:xfrm>
          <a:prstGeom prst="rect">
            <a:avLst/>
          </a:prstGeom>
          <a:noFill/>
        </p:spPr>
        <p:txBody>
          <a:bodyPr wrap="square" rtlCol="0">
            <a:spAutoFit/>
          </a:bodyPr>
          <a:lstStyle/>
          <a:p>
            <a:pPr algn="ctr"/>
            <a:r>
              <a:rPr lang="en-US" sz="2400" dirty="0"/>
              <a:t>Have more on HCP planes in the Additional Materials tab of website</a:t>
            </a:r>
          </a:p>
        </p:txBody>
      </p:sp>
      <p:sp>
        <p:nvSpPr>
          <p:cNvPr id="7" name="TextBox 6"/>
          <p:cNvSpPr txBox="1"/>
          <p:nvPr/>
        </p:nvSpPr>
        <p:spPr>
          <a:xfrm>
            <a:off x="440267" y="3564467"/>
            <a:ext cx="7620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t>
            </a:r>
          </a:p>
        </p:txBody>
      </p:sp>
      <p:sp>
        <p:nvSpPr>
          <p:cNvPr id="8" name="Rectangle 7"/>
          <p:cNvSpPr/>
          <p:nvPr/>
        </p:nvSpPr>
        <p:spPr>
          <a:xfrm>
            <a:off x="2743200" y="5029200"/>
            <a:ext cx="303288" cy="369332"/>
          </a:xfrm>
          <a:prstGeom prst="rect">
            <a:avLst/>
          </a:prstGeom>
        </p:spPr>
        <p:txBody>
          <a:bodyPr wrap="none">
            <a:spAutoFit/>
          </a:bodyPr>
          <a:lstStyle/>
          <a:p>
            <a:r>
              <a:rPr lang="en-US" i="1" dirty="0"/>
              <a:t>h</a:t>
            </a:r>
            <a:endParaRPr lang="en-US" dirty="0"/>
          </a:p>
        </p:txBody>
      </p:sp>
      <p:sp>
        <p:nvSpPr>
          <p:cNvPr id="9" name="Rectangle 8"/>
          <p:cNvSpPr/>
          <p:nvPr/>
        </p:nvSpPr>
        <p:spPr>
          <a:xfrm>
            <a:off x="1982712" y="4844534"/>
            <a:ext cx="288862" cy="369332"/>
          </a:xfrm>
          <a:prstGeom prst="rect">
            <a:avLst/>
          </a:prstGeom>
        </p:spPr>
        <p:txBody>
          <a:bodyPr wrap="none">
            <a:spAutoFit/>
          </a:bodyPr>
          <a:lstStyle/>
          <a:p>
            <a:r>
              <a:rPr lang="en-US" i="1" dirty="0"/>
              <a:t>k</a:t>
            </a:r>
            <a:endParaRPr lang="en-US" dirty="0"/>
          </a:p>
        </p:txBody>
      </p:sp>
      <p:sp>
        <p:nvSpPr>
          <p:cNvPr id="10" name="Rectangle 9"/>
          <p:cNvSpPr/>
          <p:nvPr/>
        </p:nvSpPr>
        <p:spPr>
          <a:xfrm>
            <a:off x="2072443" y="5203264"/>
            <a:ext cx="237566" cy="369332"/>
          </a:xfrm>
          <a:prstGeom prst="rect">
            <a:avLst/>
          </a:prstGeom>
        </p:spPr>
        <p:txBody>
          <a:bodyPr wrap="none">
            <a:spAutoFit/>
          </a:bodyPr>
          <a:lstStyle/>
          <a:p>
            <a:r>
              <a:rPr lang="en-US" i="1" dirty="0"/>
              <a:t>l</a:t>
            </a:r>
            <a:endParaRPr lang="en-US" dirty="0"/>
          </a:p>
        </p:txBody>
      </p:sp>
      <p:sp>
        <p:nvSpPr>
          <p:cNvPr id="11" name="Rectangle 10"/>
          <p:cNvSpPr/>
          <p:nvPr/>
        </p:nvSpPr>
        <p:spPr>
          <a:xfrm>
            <a:off x="2362200" y="3302784"/>
            <a:ext cx="367408" cy="369332"/>
          </a:xfrm>
          <a:prstGeom prst="rect">
            <a:avLst/>
          </a:prstGeom>
        </p:spPr>
        <p:txBody>
          <a:bodyPr wrap="none">
            <a:spAutoFit/>
          </a:bodyPr>
          <a:lstStyle/>
          <a:p>
            <a:r>
              <a:rPr lang="en-US" i="1" dirty="0"/>
              <a:t>m</a:t>
            </a:r>
            <a:endParaRPr lang="en-US" dirty="0"/>
          </a:p>
        </p:txBody>
      </p:sp>
    </p:spTree>
    <p:extLst>
      <p:ext uri="{BB962C8B-B14F-4D97-AF65-F5344CB8AC3E}">
        <p14:creationId xmlns:p14="http://schemas.microsoft.com/office/powerpoint/2010/main" val="20551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76200" y="304800"/>
            <a:ext cx="9067800" cy="6328305"/>
          </a:xfrm>
          <a:noFill/>
        </p:spPr>
        <p:txBody>
          <a:bodyPr>
            <a:normAutofit/>
          </a:bodyPr>
          <a:lstStyle/>
          <a:p>
            <a:pPr algn="ctr">
              <a:buFontTx/>
              <a:buNone/>
            </a:pPr>
            <a:r>
              <a:rPr lang="en-US" sz="4000" b="1" dirty="0">
                <a:solidFill>
                  <a:schemeClr val="accent2"/>
                </a:solidFill>
                <a:sym typeface="WP MathA" pitchFamily="2" charset="2"/>
              </a:rPr>
              <a:t>Defining the Crystal Structure</a:t>
            </a:r>
          </a:p>
          <a:p>
            <a:r>
              <a:rPr lang="en-US" sz="2800" b="1" u="sng" dirty="0">
                <a:solidFill>
                  <a:srgbClr val="FF0000"/>
                </a:solidFill>
                <a:sym typeface="WP MathA" pitchFamily="2" charset="2"/>
              </a:rPr>
              <a:t>Lattice</a:t>
            </a:r>
            <a:r>
              <a:rPr lang="en-US" sz="2800" b="1" dirty="0">
                <a:solidFill>
                  <a:srgbClr val="FF0000"/>
                </a:solidFill>
                <a:sym typeface="WP MathA" pitchFamily="2" charset="2"/>
              </a:rPr>
              <a:t> </a:t>
            </a:r>
            <a:r>
              <a:rPr lang="en-US" sz="2400" dirty="0">
                <a:sym typeface="Symbol" pitchFamily="18" charset="2"/>
              </a:rPr>
              <a:t></a:t>
            </a:r>
            <a:r>
              <a:rPr lang="en-US" sz="2400" dirty="0">
                <a:sym typeface="WP MathA" pitchFamily="2" charset="2"/>
              </a:rPr>
              <a:t> face centered cubic (</a:t>
            </a:r>
            <a:r>
              <a:rPr lang="en-US" sz="2400" dirty="0" err="1">
                <a:sym typeface="WP MathA" pitchFamily="2" charset="2"/>
              </a:rPr>
              <a:t>fcc</a:t>
            </a:r>
            <a:r>
              <a:rPr lang="en-US" sz="2400" dirty="0">
                <a:sym typeface="WP MathA" pitchFamily="2" charset="2"/>
              </a:rPr>
              <a:t>).</a:t>
            </a:r>
          </a:p>
          <a:p>
            <a:r>
              <a:rPr lang="en-US" sz="2400" dirty="0">
                <a:sym typeface="WP MathA" pitchFamily="2" charset="2"/>
              </a:rPr>
              <a:t>The </a:t>
            </a:r>
            <a:r>
              <a:rPr lang="en-US" sz="2400" b="1" dirty="0" err="1">
                <a:solidFill>
                  <a:srgbClr val="FF0000"/>
                </a:solidFill>
                <a:sym typeface="WP MathA" pitchFamily="2" charset="2"/>
              </a:rPr>
              <a:t>fcc</a:t>
            </a:r>
            <a:r>
              <a:rPr lang="en-US" sz="2400" dirty="0">
                <a:sym typeface="WP MathA" pitchFamily="2" charset="2"/>
              </a:rPr>
              <a:t> primitive lattice is generated by  </a:t>
            </a:r>
            <a:r>
              <a:rPr lang="en-US" sz="2400" b="1" dirty="0">
                <a:sym typeface="WP MathA" pitchFamily="2" charset="2"/>
              </a:rPr>
              <a:t>r = n</a:t>
            </a:r>
            <a:r>
              <a:rPr lang="en-US" sz="2400" b="1" baseline="-25000" dirty="0">
                <a:sym typeface="WP MathA" pitchFamily="2" charset="2"/>
              </a:rPr>
              <a:t>1</a:t>
            </a:r>
            <a:r>
              <a:rPr lang="en-US" sz="2400" b="1" dirty="0">
                <a:sym typeface="WP MathA" pitchFamily="2" charset="2"/>
              </a:rPr>
              <a:t>a</a:t>
            </a:r>
            <a:r>
              <a:rPr lang="en-US" sz="2400" b="1" baseline="-25000" dirty="0">
                <a:sym typeface="WP MathA" pitchFamily="2" charset="2"/>
              </a:rPr>
              <a:t>1</a:t>
            </a:r>
            <a:r>
              <a:rPr lang="en-US" sz="2400" b="1" dirty="0">
                <a:sym typeface="WP MathA" pitchFamily="2" charset="2"/>
              </a:rPr>
              <a:t>+n</a:t>
            </a:r>
            <a:r>
              <a:rPr lang="en-US" sz="2400" b="1" baseline="-25000" dirty="0">
                <a:sym typeface="WP MathA" pitchFamily="2" charset="2"/>
              </a:rPr>
              <a:t>2</a:t>
            </a:r>
            <a:r>
              <a:rPr lang="en-US" sz="2400" b="1" dirty="0">
                <a:sym typeface="WP MathA" pitchFamily="2" charset="2"/>
              </a:rPr>
              <a:t>a</a:t>
            </a:r>
            <a:r>
              <a:rPr lang="en-US" sz="2400" b="1" baseline="-25000" dirty="0">
                <a:sym typeface="WP MathA" pitchFamily="2" charset="2"/>
              </a:rPr>
              <a:t>2</a:t>
            </a:r>
            <a:r>
              <a:rPr lang="en-US" sz="2400" b="1" dirty="0">
                <a:sym typeface="WP MathA" pitchFamily="2" charset="2"/>
              </a:rPr>
              <a:t>+n</a:t>
            </a:r>
            <a:r>
              <a:rPr lang="en-US" sz="2400" b="1" baseline="-25000" dirty="0">
                <a:sym typeface="WP MathA" pitchFamily="2" charset="2"/>
              </a:rPr>
              <a:t>3</a:t>
            </a:r>
            <a:r>
              <a:rPr lang="en-US" sz="2400" b="1" dirty="0">
                <a:sym typeface="WP MathA" pitchFamily="2" charset="2"/>
              </a:rPr>
              <a:t>a</a:t>
            </a:r>
            <a:r>
              <a:rPr lang="en-US" sz="2400" b="1" baseline="-25000" dirty="0">
                <a:sym typeface="WP MathA" pitchFamily="2" charset="2"/>
              </a:rPr>
              <a:t>3</a:t>
            </a:r>
            <a:r>
              <a:rPr lang="en-US" sz="2400" b="1" dirty="0">
                <a:sym typeface="WP MathA" pitchFamily="2" charset="2"/>
              </a:rPr>
              <a:t> </a:t>
            </a:r>
          </a:p>
          <a:p>
            <a:pPr marL="0" indent="0">
              <a:buNone/>
            </a:pPr>
            <a:r>
              <a:rPr lang="en-US" sz="2400" dirty="0">
                <a:sym typeface="WP MathA" pitchFamily="2" charset="2"/>
              </a:rPr>
              <a:t>with lattice vectors:</a:t>
            </a:r>
          </a:p>
          <a:p>
            <a:pPr algn="ctr">
              <a:buFontTx/>
              <a:buNone/>
            </a:pPr>
            <a:r>
              <a:rPr lang="en-US" sz="2400" b="1" dirty="0">
                <a:sym typeface="WP MathA" pitchFamily="2" charset="2"/>
              </a:rPr>
              <a:t>a</a:t>
            </a:r>
            <a:r>
              <a:rPr lang="en-US" sz="2400" b="1" baseline="-25000" dirty="0">
                <a:sym typeface="WP MathA" pitchFamily="2" charset="2"/>
              </a:rPr>
              <a:t>1 </a:t>
            </a:r>
            <a:r>
              <a:rPr lang="en-US" sz="2400" b="1" dirty="0">
                <a:sym typeface="WP MathA" pitchFamily="2" charset="2"/>
              </a:rPr>
              <a:t>= a(0,1,1)/2, a</a:t>
            </a:r>
            <a:r>
              <a:rPr lang="en-US" sz="2400" b="1" baseline="-25000" dirty="0">
                <a:sym typeface="WP MathA" pitchFamily="2" charset="2"/>
              </a:rPr>
              <a:t>2 </a:t>
            </a:r>
            <a:r>
              <a:rPr lang="en-US" sz="2400" b="1" dirty="0">
                <a:sym typeface="WP MathA" pitchFamily="2" charset="2"/>
              </a:rPr>
              <a:t>=  a(1,0,1)/2, </a:t>
            </a:r>
            <a:r>
              <a:rPr lang="en-US" sz="2400" b="1" baseline="-25000" dirty="0">
                <a:sym typeface="WP MathA" pitchFamily="2" charset="2"/>
              </a:rPr>
              <a:t> </a:t>
            </a:r>
            <a:r>
              <a:rPr lang="en-US" sz="2400" b="1" dirty="0">
                <a:sym typeface="WP MathA" pitchFamily="2" charset="2"/>
              </a:rPr>
              <a:t>a</a:t>
            </a:r>
            <a:r>
              <a:rPr lang="en-US" sz="2400" b="1" baseline="-25000" dirty="0">
                <a:sym typeface="WP MathA" pitchFamily="2" charset="2"/>
              </a:rPr>
              <a:t>3 </a:t>
            </a:r>
            <a:r>
              <a:rPr lang="en-US" sz="2400" b="1" dirty="0">
                <a:sym typeface="WP MathA" pitchFamily="2" charset="2"/>
              </a:rPr>
              <a:t>= a(1,1,0)/2</a:t>
            </a:r>
            <a:r>
              <a:rPr lang="en-US" sz="2400" dirty="0">
                <a:sym typeface="WP MathA" pitchFamily="2" charset="2"/>
              </a:rPr>
              <a:t> </a:t>
            </a:r>
          </a:p>
          <a:p>
            <a:pPr>
              <a:buFontTx/>
              <a:buNone/>
            </a:pPr>
            <a:r>
              <a:rPr lang="en-US" sz="2400" b="1" dirty="0">
                <a:sym typeface="WP MathA" pitchFamily="2" charset="2"/>
              </a:rPr>
              <a:t>	</a:t>
            </a:r>
            <a:endParaRPr lang="en-US" sz="2400" dirty="0">
              <a:sym typeface="WP MathA" pitchFamily="2" charset="2"/>
            </a:endParaRPr>
          </a:p>
          <a:p>
            <a:r>
              <a:rPr lang="en-US" sz="2800" b="1" u="sng" dirty="0">
                <a:solidFill>
                  <a:srgbClr val="008000"/>
                </a:solidFill>
                <a:sym typeface="WP MathA" pitchFamily="2" charset="2"/>
              </a:rPr>
              <a:t>Basis set</a:t>
            </a:r>
            <a:r>
              <a:rPr lang="en-US" sz="2800" b="1" dirty="0">
                <a:solidFill>
                  <a:srgbClr val="008000"/>
                </a:solidFill>
                <a:sym typeface="WP MathA" pitchFamily="2" charset="2"/>
              </a:rPr>
              <a:t>:</a:t>
            </a:r>
            <a:r>
              <a:rPr lang="en-US" sz="2800" dirty="0">
                <a:sym typeface="WP MathA" pitchFamily="2" charset="2"/>
              </a:rPr>
              <a:t> </a:t>
            </a:r>
            <a:r>
              <a:rPr lang="en-US" sz="2400" dirty="0">
                <a:sym typeface="WP MathA" pitchFamily="2" charset="2"/>
              </a:rPr>
              <a:t>2 atoms (specify element) at (000) and (¼ , ¼, ¼).</a:t>
            </a:r>
            <a:r>
              <a:rPr lang="en-US" sz="2800" dirty="0">
                <a:sym typeface="WP MathA" pitchFamily="2" charset="2"/>
              </a:rPr>
              <a:t> </a:t>
            </a:r>
          </a:p>
          <a:p>
            <a:pPr>
              <a:buFontTx/>
              <a:buNone/>
            </a:pPr>
            <a:endParaRPr lang="en-US" sz="2400" dirty="0">
              <a:sym typeface="WP MathA" pitchFamily="2" charset="2"/>
            </a:endParaRPr>
          </a:p>
          <a:p>
            <a:endParaRPr lang="en-US" sz="2400" dirty="0">
              <a:sym typeface="WP MathA" pitchFamily="2" charset="2"/>
            </a:endParaRPr>
          </a:p>
          <a:p>
            <a:endParaRPr lang="en-US" sz="2400" dirty="0">
              <a:sym typeface="WP MathA" pitchFamily="2" charset="2"/>
            </a:endParaRPr>
          </a:p>
          <a:p>
            <a:pPr>
              <a:buFontTx/>
              <a:buNone/>
            </a:pPr>
            <a:r>
              <a:rPr lang="en-US" sz="2400" b="1" u="sng" dirty="0">
                <a:solidFill>
                  <a:srgbClr val="008000"/>
                </a:solidFill>
                <a:sym typeface="WP MathA" pitchFamily="2" charset="2"/>
              </a:rPr>
              <a:t>Diamond:</a:t>
            </a:r>
            <a:endParaRPr lang="en-US" sz="2400" dirty="0">
              <a:sym typeface="WP MathA" pitchFamily="2" charset="2"/>
            </a:endParaRPr>
          </a:p>
          <a:p>
            <a:pPr>
              <a:buFontTx/>
              <a:buNone/>
            </a:pPr>
            <a:r>
              <a:rPr lang="en-US" sz="2400" dirty="0">
                <a:sym typeface="WP MathA" pitchFamily="2" charset="2"/>
              </a:rPr>
              <a:t>   2 identical atoms in basis (e.g. 2 C)</a:t>
            </a:r>
          </a:p>
          <a:p>
            <a:pPr>
              <a:buFontTx/>
              <a:buNone/>
            </a:pPr>
            <a:r>
              <a:rPr lang="en-US" sz="2400" dirty="0">
                <a:sym typeface="WP MathA" pitchFamily="2" charset="2"/>
              </a:rPr>
              <a:t>   </a:t>
            </a:r>
            <a:r>
              <a:rPr lang="en-US" sz="2400" dirty="0" err="1">
                <a:sym typeface="WP MathA" pitchFamily="2" charset="2"/>
              </a:rPr>
              <a:t>fcc</a:t>
            </a:r>
            <a:r>
              <a:rPr lang="en-US" sz="2400" dirty="0">
                <a:sym typeface="WP MathA" pitchFamily="2" charset="2"/>
              </a:rPr>
              <a:t> lattice</a:t>
            </a:r>
          </a:p>
        </p:txBody>
      </p:sp>
      <p:pic>
        <p:nvPicPr>
          <p:cNvPr id="5" name="Picture 2"/>
          <p:cNvPicPr>
            <a:picLocks noChangeAspect="1" noChangeArrowheads="1"/>
          </p:cNvPicPr>
          <p:nvPr/>
        </p:nvPicPr>
        <p:blipFill>
          <a:blip r:embed="rId2" cstate="print"/>
          <a:srcRect/>
          <a:stretch>
            <a:fillRect/>
          </a:stretch>
        </p:blipFill>
        <p:spPr bwMode="auto">
          <a:xfrm rot="10800000">
            <a:off x="5195305" y="3733799"/>
            <a:ext cx="3948695" cy="3200400"/>
          </a:xfrm>
          <a:prstGeom prst="rect">
            <a:avLst/>
          </a:prstGeom>
          <a:noFill/>
          <a:ln w="9525">
            <a:noFill/>
            <a:miter lim="800000"/>
            <a:headEnd/>
            <a:tailEnd/>
          </a:ln>
        </p:spPr>
      </p:pic>
    </p:spTree>
    <p:extLst>
      <p:ext uri="{BB962C8B-B14F-4D97-AF65-F5344CB8AC3E}">
        <p14:creationId xmlns:p14="http://schemas.microsoft.com/office/powerpoint/2010/main" val="12479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rot="10800000">
            <a:off x="5195305" y="3505200"/>
            <a:ext cx="3948695" cy="3200400"/>
          </a:xfrm>
          <a:prstGeom prst="rect">
            <a:avLst/>
          </a:prstGeom>
          <a:noFill/>
          <a:ln w="9525">
            <a:noFill/>
            <a:miter lim="800000"/>
            <a:headEnd/>
            <a:tailEnd/>
          </a:ln>
        </p:spPr>
      </p:pic>
      <p:pic>
        <p:nvPicPr>
          <p:cNvPr id="7" name="Picture 5" descr="wurtzite 4"/>
          <p:cNvPicPr>
            <a:picLocks noChangeAspect="1" noChangeArrowheads="1"/>
          </p:cNvPicPr>
          <p:nvPr/>
        </p:nvPicPr>
        <p:blipFill>
          <a:blip r:embed="rId3"/>
          <a:srcRect/>
          <a:stretch>
            <a:fillRect/>
          </a:stretch>
        </p:blipFill>
        <p:spPr bwMode="auto">
          <a:xfrm>
            <a:off x="5225891" y="3581400"/>
            <a:ext cx="3852439" cy="3051705"/>
          </a:xfrm>
          <a:prstGeom prst="rect">
            <a:avLst/>
          </a:prstGeom>
          <a:noFill/>
        </p:spPr>
      </p:pic>
      <p:sp>
        <p:nvSpPr>
          <p:cNvPr id="13314" name="Rectangle 3"/>
          <p:cNvSpPr>
            <a:spLocks noGrp="1" noChangeArrowheads="1"/>
          </p:cNvSpPr>
          <p:nvPr>
            <p:ph type="body" idx="1"/>
          </p:nvPr>
        </p:nvSpPr>
        <p:spPr>
          <a:xfrm>
            <a:off x="76200" y="304800"/>
            <a:ext cx="9067800" cy="6328305"/>
          </a:xfrm>
          <a:noFill/>
        </p:spPr>
        <p:txBody>
          <a:bodyPr>
            <a:normAutofit fontScale="92500" lnSpcReduction="10000"/>
          </a:bodyPr>
          <a:lstStyle/>
          <a:p>
            <a:pPr algn="ctr">
              <a:buFontTx/>
              <a:buNone/>
            </a:pPr>
            <a:r>
              <a:rPr lang="en-US" sz="4000" b="1" dirty="0">
                <a:solidFill>
                  <a:schemeClr val="accent2"/>
                </a:solidFill>
                <a:sym typeface="WP MathA" pitchFamily="2" charset="2"/>
              </a:rPr>
              <a:t>Defining the Crystal Structure</a:t>
            </a:r>
          </a:p>
          <a:p>
            <a:r>
              <a:rPr lang="en-US" sz="2800" b="1" u="sng" dirty="0">
                <a:solidFill>
                  <a:srgbClr val="FF0000"/>
                </a:solidFill>
                <a:sym typeface="WP MathA" pitchFamily="2" charset="2"/>
              </a:rPr>
              <a:t>Lattice</a:t>
            </a:r>
            <a:r>
              <a:rPr lang="en-US" sz="2800" b="1" dirty="0">
                <a:solidFill>
                  <a:srgbClr val="FF0000"/>
                </a:solidFill>
                <a:sym typeface="WP MathA" pitchFamily="2" charset="2"/>
              </a:rPr>
              <a:t> </a:t>
            </a:r>
            <a:r>
              <a:rPr lang="en-US" sz="2400" dirty="0">
                <a:sym typeface="Symbol" pitchFamily="18" charset="2"/>
              </a:rPr>
              <a:t></a:t>
            </a:r>
            <a:r>
              <a:rPr lang="en-US" sz="2400" dirty="0">
                <a:sym typeface="WP MathA" pitchFamily="2" charset="2"/>
              </a:rPr>
              <a:t> face centered cubic (</a:t>
            </a:r>
            <a:r>
              <a:rPr lang="en-US" sz="2400" dirty="0" err="1">
                <a:sym typeface="WP MathA" pitchFamily="2" charset="2"/>
              </a:rPr>
              <a:t>fcc</a:t>
            </a:r>
            <a:r>
              <a:rPr lang="en-US" sz="2400" dirty="0">
                <a:sym typeface="WP MathA" pitchFamily="2" charset="2"/>
              </a:rPr>
              <a:t>).</a:t>
            </a:r>
          </a:p>
          <a:p>
            <a:r>
              <a:rPr lang="en-US" sz="2400" dirty="0">
                <a:sym typeface="WP MathA" pitchFamily="2" charset="2"/>
              </a:rPr>
              <a:t>The </a:t>
            </a:r>
            <a:r>
              <a:rPr lang="en-US" sz="2400" b="1" dirty="0" err="1">
                <a:solidFill>
                  <a:srgbClr val="FF0000"/>
                </a:solidFill>
                <a:sym typeface="WP MathA" pitchFamily="2" charset="2"/>
              </a:rPr>
              <a:t>fcc</a:t>
            </a:r>
            <a:r>
              <a:rPr lang="en-US" sz="2400" dirty="0">
                <a:sym typeface="WP MathA" pitchFamily="2" charset="2"/>
              </a:rPr>
              <a:t> primitive lattice is generated by  </a:t>
            </a:r>
            <a:r>
              <a:rPr lang="en-US" sz="2400" b="1" dirty="0">
                <a:sym typeface="WP MathA" pitchFamily="2" charset="2"/>
              </a:rPr>
              <a:t>r = n</a:t>
            </a:r>
            <a:r>
              <a:rPr lang="en-US" sz="2400" b="1" baseline="-25000" dirty="0">
                <a:sym typeface="WP MathA" pitchFamily="2" charset="2"/>
              </a:rPr>
              <a:t>1</a:t>
            </a:r>
            <a:r>
              <a:rPr lang="en-US" sz="2400" b="1" dirty="0">
                <a:sym typeface="WP MathA" pitchFamily="2" charset="2"/>
              </a:rPr>
              <a:t>a</a:t>
            </a:r>
            <a:r>
              <a:rPr lang="en-US" sz="2400" b="1" baseline="-25000" dirty="0">
                <a:sym typeface="WP MathA" pitchFamily="2" charset="2"/>
              </a:rPr>
              <a:t>1</a:t>
            </a:r>
            <a:r>
              <a:rPr lang="en-US" sz="2400" b="1" dirty="0">
                <a:sym typeface="WP MathA" pitchFamily="2" charset="2"/>
              </a:rPr>
              <a:t>+n</a:t>
            </a:r>
            <a:r>
              <a:rPr lang="en-US" sz="2400" b="1" baseline="-25000" dirty="0">
                <a:sym typeface="WP MathA" pitchFamily="2" charset="2"/>
              </a:rPr>
              <a:t>2</a:t>
            </a:r>
            <a:r>
              <a:rPr lang="en-US" sz="2400" b="1" dirty="0">
                <a:sym typeface="WP MathA" pitchFamily="2" charset="2"/>
              </a:rPr>
              <a:t>a</a:t>
            </a:r>
            <a:r>
              <a:rPr lang="en-US" sz="2400" b="1" baseline="-25000" dirty="0">
                <a:sym typeface="WP MathA" pitchFamily="2" charset="2"/>
              </a:rPr>
              <a:t>2</a:t>
            </a:r>
            <a:r>
              <a:rPr lang="en-US" sz="2400" b="1" dirty="0">
                <a:sym typeface="WP MathA" pitchFamily="2" charset="2"/>
              </a:rPr>
              <a:t>+n</a:t>
            </a:r>
            <a:r>
              <a:rPr lang="en-US" sz="2400" b="1" baseline="-25000" dirty="0">
                <a:sym typeface="WP MathA" pitchFamily="2" charset="2"/>
              </a:rPr>
              <a:t>3</a:t>
            </a:r>
            <a:r>
              <a:rPr lang="en-US" sz="2400" b="1" dirty="0">
                <a:sym typeface="WP MathA" pitchFamily="2" charset="2"/>
              </a:rPr>
              <a:t>a</a:t>
            </a:r>
            <a:r>
              <a:rPr lang="en-US" sz="2400" b="1" baseline="-25000" dirty="0">
                <a:sym typeface="WP MathA" pitchFamily="2" charset="2"/>
              </a:rPr>
              <a:t>3</a:t>
            </a:r>
            <a:r>
              <a:rPr lang="en-US" sz="2400" b="1" dirty="0">
                <a:sym typeface="WP MathA" pitchFamily="2" charset="2"/>
              </a:rPr>
              <a:t> </a:t>
            </a:r>
          </a:p>
          <a:p>
            <a:pPr marL="0" indent="0">
              <a:buNone/>
            </a:pPr>
            <a:r>
              <a:rPr lang="en-US" sz="2400" dirty="0">
                <a:sym typeface="WP MathA" pitchFamily="2" charset="2"/>
              </a:rPr>
              <a:t>with lattice vectors:</a:t>
            </a:r>
          </a:p>
          <a:p>
            <a:pPr algn="ctr">
              <a:buFontTx/>
              <a:buNone/>
            </a:pPr>
            <a:r>
              <a:rPr lang="en-US" sz="2400" b="1" dirty="0">
                <a:sym typeface="WP MathA" pitchFamily="2" charset="2"/>
              </a:rPr>
              <a:t>a</a:t>
            </a:r>
            <a:r>
              <a:rPr lang="en-US" sz="2400" b="1" baseline="-25000" dirty="0">
                <a:sym typeface="WP MathA" pitchFamily="2" charset="2"/>
              </a:rPr>
              <a:t>1 </a:t>
            </a:r>
            <a:r>
              <a:rPr lang="en-US" sz="2400" b="1" dirty="0">
                <a:sym typeface="WP MathA" pitchFamily="2" charset="2"/>
              </a:rPr>
              <a:t>= a(0,1,1)/2, a</a:t>
            </a:r>
            <a:r>
              <a:rPr lang="en-US" sz="2400" b="1" baseline="-25000" dirty="0">
                <a:sym typeface="WP MathA" pitchFamily="2" charset="2"/>
              </a:rPr>
              <a:t>2 </a:t>
            </a:r>
            <a:r>
              <a:rPr lang="en-US" sz="2400" b="1" dirty="0">
                <a:sym typeface="WP MathA" pitchFamily="2" charset="2"/>
              </a:rPr>
              <a:t>=  a(1,0,1)/2, </a:t>
            </a:r>
            <a:r>
              <a:rPr lang="en-US" sz="2400" b="1" baseline="-25000" dirty="0">
                <a:sym typeface="WP MathA" pitchFamily="2" charset="2"/>
              </a:rPr>
              <a:t> </a:t>
            </a:r>
            <a:r>
              <a:rPr lang="en-US" sz="2400" b="1" dirty="0">
                <a:sym typeface="WP MathA" pitchFamily="2" charset="2"/>
              </a:rPr>
              <a:t>a</a:t>
            </a:r>
            <a:r>
              <a:rPr lang="en-US" sz="2400" b="1" baseline="-25000" dirty="0">
                <a:sym typeface="WP MathA" pitchFamily="2" charset="2"/>
              </a:rPr>
              <a:t>3 </a:t>
            </a:r>
            <a:r>
              <a:rPr lang="en-US" sz="2400" b="1" dirty="0">
                <a:sym typeface="WP MathA" pitchFamily="2" charset="2"/>
              </a:rPr>
              <a:t>= a(1,1,0)/2</a:t>
            </a:r>
            <a:r>
              <a:rPr lang="en-US" sz="2400" dirty="0">
                <a:sym typeface="WP MathA" pitchFamily="2" charset="2"/>
              </a:rPr>
              <a:t> </a:t>
            </a:r>
          </a:p>
          <a:p>
            <a:pPr>
              <a:buFontTx/>
              <a:buNone/>
            </a:pPr>
            <a:r>
              <a:rPr lang="en-US" sz="2400" b="1" dirty="0">
                <a:sym typeface="WP MathA" pitchFamily="2" charset="2"/>
              </a:rPr>
              <a:t>	                      </a:t>
            </a:r>
            <a:r>
              <a:rPr lang="en-US" sz="2400" dirty="0">
                <a:sym typeface="WP MathA" pitchFamily="2" charset="2"/>
              </a:rPr>
              <a:t>(NOTE: The</a:t>
            </a:r>
            <a:r>
              <a:rPr lang="en-US" sz="2400" b="1" dirty="0">
                <a:solidFill>
                  <a:schemeClr val="accent2"/>
                </a:solidFill>
                <a:sym typeface="WP MathA" pitchFamily="2" charset="2"/>
              </a:rPr>
              <a:t> </a:t>
            </a:r>
            <a:r>
              <a:rPr lang="en-US" sz="2400" b="1" dirty="0" err="1">
                <a:sym typeface="WP MathA" pitchFamily="2" charset="2"/>
              </a:rPr>
              <a:t>a</a:t>
            </a:r>
            <a:r>
              <a:rPr lang="en-US" sz="2400" b="1" baseline="-25000" dirty="0" err="1">
                <a:sym typeface="WP MathA" pitchFamily="2" charset="2"/>
              </a:rPr>
              <a:t>i</a:t>
            </a:r>
            <a:r>
              <a:rPr lang="en-US" sz="2400" dirty="0" err="1">
                <a:sym typeface="WP MathA" pitchFamily="2" charset="2"/>
              </a:rPr>
              <a:t>’s</a:t>
            </a:r>
            <a:r>
              <a:rPr lang="en-US" sz="2400" dirty="0">
                <a:sym typeface="WP MathA" pitchFamily="2" charset="2"/>
              </a:rPr>
              <a:t> are </a:t>
            </a:r>
            <a:r>
              <a:rPr lang="en-US" sz="2400" b="1" i="1" dirty="0">
                <a:sym typeface="WP MathA" pitchFamily="2" charset="2"/>
              </a:rPr>
              <a:t>not</a:t>
            </a:r>
            <a:r>
              <a:rPr lang="en-US" sz="2400" b="1" i="1" dirty="0">
                <a:solidFill>
                  <a:schemeClr val="accent2"/>
                </a:solidFill>
                <a:sym typeface="WP MathA" pitchFamily="2" charset="2"/>
              </a:rPr>
              <a:t> </a:t>
            </a:r>
            <a:r>
              <a:rPr lang="en-US" sz="2400" dirty="0">
                <a:sym typeface="WP MathA" pitchFamily="2" charset="2"/>
              </a:rPr>
              <a:t>mutually orthogonal!)</a:t>
            </a:r>
          </a:p>
          <a:p>
            <a:r>
              <a:rPr lang="en-US" sz="2800" b="1" u="sng" dirty="0">
                <a:solidFill>
                  <a:srgbClr val="008000"/>
                </a:solidFill>
                <a:sym typeface="WP MathA" pitchFamily="2" charset="2"/>
              </a:rPr>
              <a:t>Basis set</a:t>
            </a:r>
            <a:r>
              <a:rPr lang="en-US" sz="2800" b="1" dirty="0">
                <a:solidFill>
                  <a:srgbClr val="008000"/>
                </a:solidFill>
                <a:sym typeface="WP MathA" pitchFamily="2" charset="2"/>
              </a:rPr>
              <a:t>:</a:t>
            </a:r>
            <a:r>
              <a:rPr lang="en-US" sz="2800" dirty="0">
                <a:sym typeface="WP MathA" pitchFamily="2" charset="2"/>
              </a:rPr>
              <a:t> </a:t>
            </a:r>
            <a:r>
              <a:rPr lang="en-US" sz="2400" dirty="0">
                <a:sym typeface="WP MathA" pitchFamily="2" charset="2"/>
              </a:rPr>
              <a:t>2 atoms (specify element) at (000) and (¼ , ¼, ¼).</a:t>
            </a:r>
            <a:r>
              <a:rPr lang="en-US" sz="2800" dirty="0">
                <a:sym typeface="WP MathA" pitchFamily="2" charset="2"/>
              </a:rPr>
              <a:t> </a:t>
            </a:r>
          </a:p>
          <a:p>
            <a:pPr>
              <a:buFontTx/>
              <a:buNone/>
            </a:pPr>
            <a:endParaRPr lang="en-US" sz="2400" dirty="0">
              <a:sym typeface="WP MathA" pitchFamily="2" charset="2"/>
            </a:endParaRPr>
          </a:p>
          <a:p>
            <a:endParaRPr lang="en-US" sz="2400" dirty="0">
              <a:sym typeface="WP MathA" pitchFamily="2" charset="2"/>
            </a:endParaRPr>
          </a:p>
          <a:p>
            <a:endParaRPr lang="en-US" sz="2400" dirty="0">
              <a:sym typeface="WP MathA" pitchFamily="2" charset="2"/>
            </a:endParaRPr>
          </a:p>
          <a:p>
            <a:pPr>
              <a:buFontTx/>
              <a:buNone/>
            </a:pPr>
            <a:r>
              <a:rPr lang="en-US" sz="2400" b="1" u="sng" dirty="0">
                <a:solidFill>
                  <a:srgbClr val="008000"/>
                </a:solidFill>
                <a:sym typeface="WP MathA" pitchFamily="2" charset="2"/>
              </a:rPr>
              <a:t>Diamond:</a:t>
            </a:r>
            <a:endParaRPr lang="en-US" sz="2400" dirty="0">
              <a:sym typeface="WP MathA" pitchFamily="2" charset="2"/>
            </a:endParaRPr>
          </a:p>
          <a:p>
            <a:pPr>
              <a:buFontTx/>
              <a:buNone/>
            </a:pPr>
            <a:r>
              <a:rPr lang="en-US" sz="2400" dirty="0">
                <a:sym typeface="WP MathA" pitchFamily="2" charset="2"/>
              </a:rPr>
              <a:t>   2 identical atoms in basis (e.g. 2 C)</a:t>
            </a:r>
          </a:p>
          <a:p>
            <a:pPr>
              <a:buFontTx/>
              <a:buNone/>
            </a:pPr>
            <a:r>
              <a:rPr lang="en-US" sz="2400" dirty="0">
                <a:sym typeface="WP MathA" pitchFamily="2" charset="2"/>
              </a:rPr>
              <a:t>   </a:t>
            </a:r>
            <a:r>
              <a:rPr lang="en-US" sz="2400" dirty="0" err="1">
                <a:sym typeface="WP MathA" pitchFamily="2" charset="2"/>
              </a:rPr>
              <a:t>fcc</a:t>
            </a:r>
            <a:r>
              <a:rPr lang="en-US" sz="2400" dirty="0">
                <a:sym typeface="WP MathA" pitchFamily="2" charset="2"/>
              </a:rPr>
              <a:t> lattice</a:t>
            </a:r>
          </a:p>
          <a:p>
            <a:pPr>
              <a:buFontTx/>
              <a:buNone/>
            </a:pPr>
            <a:r>
              <a:rPr lang="en-US" sz="2400" b="1" u="sng" dirty="0" err="1">
                <a:solidFill>
                  <a:srgbClr val="008000"/>
                </a:solidFill>
                <a:sym typeface="WP MathA" pitchFamily="2" charset="2"/>
              </a:rPr>
              <a:t>Zincblende</a:t>
            </a:r>
            <a:r>
              <a:rPr lang="en-US" sz="2400" b="1" u="sng" dirty="0">
                <a:solidFill>
                  <a:srgbClr val="008000"/>
                </a:solidFill>
                <a:sym typeface="WP MathA" pitchFamily="2" charset="2"/>
              </a:rPr>
              <a:t>:</a:t>
            </a:r>
            <a:r>
              <a:rPr lang="en-US" sz="2400" dirty="0">
                <a:sym typeface="WP MathA" pitchFamily="2" charset="2"/>
              </a:rPr>
              <a:t>  </a:t>
            </a:r>
          </a:p>
          <a:p>
            <a:pPr>
              <a:buFontTx/>
              <a:buNone/>
            </a:pPr>
            <a:r>
              <a:rPr lang="en-US" sz="2400" dirty="0">
                <a:sym typeface="WP MathA" pitchFamily="2" charset="2"/>
              </a:rPr>
              <a:t>   2 different atoms in basis and </a:t>
            </a:r>
            <a:r>
              <a:rPr lang="en-US" sz="2400" dirty="0" err="1">
                <a:sym typeface="WP MathA" pitchFamily="2" charset="2"/>
              </a:rPr>
              <a:t>fcc</a:t>
            </a:r>
            <a:r>
              <a:rPr lang="en-US" sz="2400" dirty="0">
                <a:sym typeface="WP MathA" pitchFamily="2" charset="2"/>
              </a:rPr>
              <a:t> lattice</a:t>
            </a:r>
          </a:p>
        </p:txBody>
      </p:sp>
      <p:sp>
        <p:nvSpPr>
          <p:cNvPr id="6" name="Rectangle 5"/>
          <p:cNvSpPr/>
          <p:nvPr/>
        </p:nvSpPr>
        <p:spPr>
          <a:xfrm>
            <a:off x="274594" y="6421447"/>
            <a:ext cx="6026137" cy="400110"/>
          </a:xfrm>
          <a:prstGeom prst="rect">
            <a:avLst/>
          </a:prstGeom>
        </p:spPr>
        <p:txBody>
          <a:bodyPr wrap="none">
            <a:spAutoFit/>
          </a:bodyPr>
          <a:lstStyle/>
          <a:p>
            <a:r>
              <a:rPr lang="en-US" sz="2000" dirty="0"/>
              <a:t>For FCC 2 atom ABCABC stacking, it is called zinc blende </a:t>
            </a:r>
          </a:p>
        </p:txBody>
      </p:sp>
    </p:spTree>
    <p:extLst>
      <p:ext uri="{BB962C8B-B14F-4D97-AF65-F5344CB8AC3E}">
        <p14:creationId xmlns:p14="http://schemas.microsoft.com/office/powerpoint/2010/main" val="31654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38"/>
          <p:cNvPicPr>
            <a:picLocks noChangeAspect="1" noChangeArrowheads="1"/>
          </p:cNvPicPr>
          <p:nvPr/>
        </p:nvPicPr>
        <p:blipFill>
          <a:blip r:embed="rId2"/>
          <a:srcRect/>
          <a:stretch>
            <a:fillRect/>
          </a:stretch>
        </p:blipFill>
        <p:spPr bwMode="auto">
          <a:xfrm>
            <a:off x="0" y="228601"/>
            <a:ext cx="1905000" cy="169428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sp>
        <p:nvSpPr>
          <p:cNvPr id="162819" name="Rectangle 3"/>
          <p:cNvSpPr>
            <a:spLocks noGrp="1" noChangeArrowheads="1"/>
          </p:cNvSpPr>
          <p:nvPr>
            <p:ph type="body" idx="1"/>
          </p:nvPr>
        </p:nvSpPr>
        <p:spPr>
          <a:xfrm>
            <a:off x="384175" y="742950"/>
            <a:ext cx="8455025" cy="4286250"/>
          </a:xfrm>
          <a:noFill/>
        </p:spPr>
        <p:txBody>
          <a:bodyPr/>
          <a:lstStyle/>
          <a:p>
            <a:pPr algn="ctr">
              <a:buNone/>
            </a:pPr>
            <a:r>
              <a:rPr lang="en-US" b="1" dirty="0">
                <a:solidFill>
                  <a:schemeClr val="accent2"/>
                </a:solidFill>
                <a:sym typeface="WP MathA" pitchFamily="2" charset="2"/>
              </a:rPr>
              <a:t>Many semiconductors have the</a:t>
            </a:r>
            <a:endParaRPr lang="en-US" dirty="0">
              <a:sym typeface="WP MathA" pitchFamily="2" charset="2"/>
            </a:endParaRPr>
          </a:p>
          <a:p>
            <a:pPr algn="ctr">
              <a:buFontTx/>
              <a:buNone/>
            </a:pPr>
            <a:r>
              <a:rPr lang="en-US" sz="2800" b="1" i="1" u="sng" dirty="0" err="1">
                <a:solidFill>
                  <a:srgbClr val="FF0000"/>
                </a:solidFill>
                <a:sym typeface="WP MathA" pitchFamily="2" charset="2"/>
              </a:rPr>
              <a:t>Wurtzite</a:t>
            </a:r>
            <a:r>
              <a:rPr lang="en-US" sz="2800" b="1" i="1" u="sng" dirty="0">
                <a:solidFill>
                  <a:srgbClr val="FF0000"/>
                </a:solidFill>
                <a:sym typeface="WP MathA" pitchFamily="2" charset="2"/>
              </a:rPr>
              <a:t> Structure</a:t>
            </a:r>
            <a:r>
              <a:rPr lang="en-US" sz="2800" dirty="0">
                <a:sym typeface="WP MathA" pitchFamily="2" charset="2"/>
              </a:rPr>
              <a:t> </a:t>
            </a:r>
          </a:p>
          <a:p>
            <a:pPr algn="ctr">
              <a:buFontTx/>
              <a:buNone/>
            </a:pPr>
            <a:endParaRPr lang="en-US" sz="800" dirty="0">
              <a:sym typeface="WP MathA" pitchFamily="2" charset="2"/>
            </a:endParaRPr>
          </a:p>
          <a:p>
            <a:pPr>
              <a:buFontTx/>
              <a:buNone/>
            </a:pPr>
            <a:r>
              <a:rPr lang="en-US" sz="2800" b="1" dirty="0">
                <a:solidFill>
                  <a:srgbClr val="990099"/>
                </a:solidFill>
                <a:sym typeface="WP MathA" pitchFamily="2" charset="2"/>
              </a:rPr>
              <a:t>	</a:t>
            </a:r>
            <a:r>
              <a:rPr lang="en-US" sz="2400" b="1" u="sng" dirty="0">
                <a:solidFill>
                  <a:srgbClr val="990099"/>
                </a:solidFill>
                <a:sym typeface="WP MathA" pitchFamily="2" charset="2"/>
              </a:rPr>
              <a:t>Tetrahedral coordination</a:t>
            </a:r>
            <a:r>
              <a:rPr lang="en-US" sz="2400" b="1" dirty="0">
                <a:solidFill>
                  <a:srgbClr val="990099"/>
                </a:solidFill>
                <a:sym typeface="WP MathA" pitchFamily="2" charset="2"/>
              </a:rPr>
              <a:t>:</a:t>
            </a:r>
            <a:r>
              <a:rPr lang="en-US" sz="2400" dirty="0">
                <a:sym typeface="WP MathA" pitchFamily="2" charset="2"/>
              </a:rPr>
              <a:t> </a:t>
            </a:r>
            <a:r>
              <a:rPr lang="en-US" sz="2000" dirty="0">
                <a:sym typeface="WP MathA" pitchFamily="2" charset="2"/>
              </a:rPr>
              <a:t>Each atom has 4 nearest-neighbors (</a:t>
            </a:r>
            <a:r>
              <a:rPr lang="en-US" sz="2000" dirty="0" err="1">
                <a:sym typeface="WP MathA" pitchFamily="2" charset="2"/>
              </a:rPr>
              <a:t>nn</a:t>
            </a:r>
            <a:r>
              <a:rPr lang="en-US" sz="2000" dirty="0">
                <a:sym typeface="WP MathA" pitchFamily="2" charset="2"/>
              </a:rPr>
              <a:t>).</a:t>
            </a:r>
            <a:r>
              <a:rPr lang="en-US" sz="2400" dirty="0">
                <a:sym typeface="WP MathA" pitchFamily="2" charset="2"/>
              </a:rPr>
              <a:t> </a:t>
            </a:r>
            <a:r>
              <a:rPr lang="en-US" sz="2400" b="1" u="sng" dirty="0">
                <a:solidFill>
                  <a:srgbClr val="008000"/>
                </a:solidFill>
                <a:sym typeface="WP MathA" pitchFamily="2" charset="2"/>
              </a:rPr>
              <a:t>Basis set</a:t>
            </a:r>
            <a:r>
              <a:rPr lang="en-US" sz="2400" b="1" dirty="0">
                <a:solidFill>
                  <a:srgbClr val="008000"/>
                </a:solidFill>
                <a:sym typeface="WP MathA" pitchFamily="2" charset="2"/>
              </a:rPr>
              <a:t>:</a:t>
            </a:r>
            <a:r>
              <a:rPr lang="en-US" sz="2400" dirty="0">
                <a:sym typeface="WP MathA" pitchFamily="2" charset="2"/>
              </a:rPr>
              <a:t> </a:t>
            </a:r>
            <a:r>
              <a:rPr lang="en-US" sz="2000" dirty="0">
                <a:sym typeface="WP MathA" pitchFamily="2" charset="2"/>
              </a:rPr>
              <a:t>2 atoms.</a:t>
            </a:r>
            <a:r>
              <a:rPr lang="en-US" sz="2400" dirty="0">
                <a:sym typeface="WP MathA" pitchFamily="2" charset="2"/>
              </a:rPr>
              <a:t> </a:t>
            </a:r>
            <a:r>
              <a:rPr lang="en-US" sz="2400" b="1" u="sng" dirty="0">
                <a:solidFill>
                  <a:srgbClr val="FF0000"/>
                </a:solidFill>
                <a:sym typeface="WP MathA" pitchFamily="2" charset="2"/>
              </a:rPr>
              <a:t>Lattice</a:t>
            </a:r>
            <a:r>
              <a:rPr lang="en-US" sz="2400" b="1" dirty="0">
                <a:solidFill>
                  <a:srgbClr val="FF0000"/>
                </a:solidFill>
                <a:sym typeface="WP MathA" pitchFamily="2" charset="2"/>
              </a:rPr>
              <a:t> </a:t>
            </a:r>
            <a:r>
              <a:rPr lang="en-US" sz="2000" dirty="0">
                <a:sym typeface="Symbol" pitchFamily="18" charset="2"/>
              </a:rPr>
              <a:t></a:t>
            </a:r>
            <a:r>
              <a:rPr lang="en-US" sz="2000" dirty="0">
                <a:sym typeface="WP MathA" pitchFamily="2" charset="2"/>
              </a:rPr>
              <a:t> hexagonal close packed (</a:t>
            </a:r>
            <a:r>
              <a:rPr lang="en-US" sz="2000" dirty="0" err="1">
                <a:sym typeface="WP MathA" pitchFamily="2" charset="2"/>
              </a:rPr>
              <a:t>hcp</a:t>
            </a:r>
            <a:r>
              <a:rPr lang="en-US" sz="2000" dirty="0">
                <a:sym typeface="WP MathA" pitchFamily="2" charset="2"/>
              </a:rPr>
              <a:t>).</a:t>
            </a:r>
          </a:p>
          <a:p>
            <a:pPr>
              <a:buFontTx/>
              <a:buNone/>
            </a:pPr>
            <a:r>
              <a:rPr lang="en-US" sz="2800" b="1" dirty="0">
                <a:solidFill>
                  <a:srgbClr val="990099"/>
                </a:solidFill>
                <a:sym typeface="WP MathA" pitchFamily="2" charset="2"/>
              </a:rPr>
              <a:t>	</a:t>
            </a:r>
            <a:endParaRPr lang="en-US" sz="2000" dirty="0">
              <a:sym typeface="WP MathA" pitchFamily="2" charset="2"/>
            </a:endParaRPr>
          </a:p>
          <a:p>
            <a:pPr algn="ctr">
              <a:buFontTx/>
              <a:buNone/>
            </a:pPr>
            <a:r>
              <a:rPr lang="en-US" sz="2000" b="1" dirty="0">
                <a:solidFill>
                  <a:srgbClr val="0000CC"/>
                </a:solidFill>
                <a:sym typeface="WP MathA" pitchFamily="2" charset="2"/>
              </a:rPr>
              <a:t> A Unit Cell looks like</a:t>
            </a:r>
          </a:p>
        </p:txBody>
      </p:sp>
      <p:sp>
        <p:nvSpPr>
          <p:cNvPr id="6" name="Rectangle 5"/>
          <p:cNvSpPr/>
          <p:nvPr/>
        </p:nvSpPr>
        <p:spPr>
          <a:xfrm>
            <a:off x="1066800" y="76200"/>
            <a:ext cx="8229600" cy="923330"/>
          </a:xfrm>
          <a:prstGeom prst="rect">
            <a:avLst/>
          </a:prstGeom>
        </p:spPr>
        <p:txBody>
          <a:bodyPr wrap="square">
            <a:spAutoFit/>
          </a:bodyPr>
          <a:lstStyle/>
          <a:p>
            <a:pPr algn="ctr"/>
            <a:r>
              <a:rPr lang="en-US" dirty="0"/>
              <a:t>For ABAB… stacking it is called </a:t>
            </a:r>
            <a:r>
              <a:rPr lang="en-US" i="1" dirty="0" err="1"/>
              <a:t>wurzite</a:t>
            </a:r>
            <a:r>
              <a:rPr lang="en-US" i="1" dirty="0"/>
              <a:t> </a:t>
            </a:r>
            <a:r>
              <a:rPr lang="en-US" dirty="0"/>
              <a:t>structure (</a:t>
            </a:r>
            <a:r>
              <a:rPr lang="en-US" dirty="0" err="1"/>
              <a:t>fcc</a:t>
            </a:r>
            <a:r>
              <a:rPr lang="en-US" dirty="0"/>
              <a:t> </a:t>
            </a:r>
            <a:r>
              <a:rPr lang="en-US" dirty="0" err="1"/>
              <a:t>zincblende</a:t>
            </a:r>
            <a:r>
              <a:rPr lang="en-US" dirty="0"/>
              <a:t> was ABCABC…)</a:t>
            </a:r>
          </a:p>
          <a:p>
            <a:pPr algn="ctr"/>
            <a:r>
              <a:rPr lang="en-US" dirty="0"/>
              <a:t>Some compounds can have either structure (i.e., </a:t>
            </a:r>
            <a:r>
              <a:rPr lang="en-US" dirty="0" err="1"/>
              <a:t>GaN</a:t>
            </a:r>
            <a:r>
              <a:rPr lang="en-US" dirty="0"/>
              <a:t>, </a:t>
            </a:r>
            <a:r>
              <a:rPr lang="en-US" dirty="0" err="1"/>
              <a:t>SiC</a:t>
            </a:r>
            <a:r>
              <a:rPr lang="en-US" dirty="0"/>
              <a:t>)</a:t>
            </a:r>
          </a:p>
          <a:p>
            <a:pPr algn="ctr"/>
            <a:endParaRPr lang="en-US" dirty="0"/>
          </a:p>
        </p:txBody>
      </p:sp>
      <p:pic>
        <p:nvPicPr>
          <p:cNvPr id="8" name="Picture 96"/>
          <p:cNvPicPr>
            <a:picLocks noChangeAspect="1" noChangeArrowheads="1"/>
          </p:cNvPicPr>
          <p:nvPr/>
        </p:nvPicPr>
        <p:blipFill>
          <a:blip r:embed="rId3"/>
          <a:srcRect/>
          <a:stretch>
            <a:fillRect/>
          </a:stretch>
        </p:blipFill>
        <p:spPr bwMode="auto">
          <a:xfrm>
            <a:off x="5905500" y="2667000"/>
            <a:ext cx="3162300" cy="3384550"/>
          </a:xfrm>
          <a:prstGeom prst="rect">
            <a:avLst/>
          </a:prstGeom>
          <a:noFill/>
          <a:ln w="9525">
            <a:noFill/>
            <a:miter lim="800000"/>
            <a:headEnd/>
            <a:tailEnd/>
          </a:ln>
        </p:spPr>
      </p:pic>
      <p:sp>
        <p:nvSpPr>
          <p:cNvPr id="9" name="Rectangle 8"/>
          <p:cNvSpPr/>
          <p:nvPr/>
        </p:nvSpPr>
        <p:spPr>
          <a:xfrm>
            <a:off x="2133600" y="5200471"/>
            <a:ext cx="4572000" cy="1200329"/>
          </a:xfrm>
          <a:prstGeom prst="rect">
            <a:avLst/>
          </a:prstGeom>
        </p:spPr>
        <p:txBody>
          <a:bodyPr>
            <a:spAutoFit/>
          </a:bodyPr>
          <a:lstStyle/>
          <a:p>
            <a:pPr algn="ctr"/>
            <a:r>
              <a:rPr lang="en-US" b="1" dirty="0" err="1">
                <a:solidFill>
                  <a:srgbClr val="FF0000"/>
                </a:solidFill>
                <a:sym typeface="WP MathA" pitchFamily="2" charset="2"/>
              </a:rPr>
              <a:t>hcp</a:t>
            </a:r>
            <a:r>
              <a:rPr lang="en-US" dirty="0">
                <a:sym typeface="WP MathA" pitchFamily="2" charset="2"/>
              </a:rPr>
              <a:t> primitive lattice vectors :  </a:t>
            </a:r>
          </a:p>
          <a:p>
            <a:pPr algn="ctr">
              <a:buFontTx/>
              <a:buNone/>
            </a:pPr>
            <a:r>
              <a:rPr lang="en-US" b="1" dirty="0">
                <a:sym typeface="WP MathA" pitchFamily="2" charset="2"/>
              </a:rPr>
              <a:t>a</a:t>
            </a:r>
            <a:r>
              <a:rPr lang="en-US" b="1" baseline="-25000" dirty="0">
                <a:sym typeface="WP MathA" pitchFamily="2" charset="2"/>
              </a:rPr>
              <a:t>1 </a:t>
            </a:r>
            <a:r>
              <a:rPr lang="en-US" b="1" dirty="0">
                <a:sym typeface="WP MathA" pitchFamily="2" charset="2"/>
              </a:rPr>
              <a:t>= c(0,0,1)</a:t>
            </a:r>
          </a:p>
          <a:p>
            <a:pPr algn="ctr">
              <a:buFontTx/>
              <a:buNone/>
            </a:pPr>
            <a:r>
              <a:rPr lang="en-US" b="1" dirty="0">
                <a:sym typeface="WP MathA" pitchFamily="2" charset="2"/>
              </a:rPr>
              <a:t>a</a:t>
            </a:r>
            <a:r>
              <a:rPr lang="en-US" b="1" baseline="-25000" dirty="0">
                <a:sym typeface="WP MathA" pitchFamily="2" charset="2"/>
              </a:rPr>
              <a:t>2 </a:t>
            </a:r>
            <a:r>
              <a:rPr lang="en-US" b="1" dirty="0">
                <a:sym typeface="WP MathA" pitchFamily="2" charset="2"/>
              </a:rPr>
              <a:t>=  (½)a[(1,0,0) + (3)</a:t>
            </a:r>
            <a:r>
              <a:rPr lang="en-US" b="1" baseline="30000" dirty="0">
                <a:sym typeface="WP MathA" pitchFamily="2" charset="2"/>
              </a:rPr>
              <a:t>½</a:t>
            </a:r>
            <a:r>
              <a:rPr lang="en-US" b="1" dirty="0">
                <a:sym typeface="WP MathA" pitchFamily="2" charset="2"/>
              </a:rPr>
              <a:t>(0,1,0)]</a:t>
            </a:r>
          </a:p>
          <a:p>
            <a:pPr algn="ctr">
              <a:buFontTx/>
              <a:buNone/>
            </a:pPr>
            <a:r>
              <a:rPr lang="en-US" b="1" dirty="0">
                <a:sym typeface="WP MathA" pitchFamily="2" charset="2"/>
              </a:rPr>
              <a:t>a</a:t>
            </a:r>
            <a:r>
              <a:rPr lang="en-US" b="1" baseline="-25000" dirty="0">
                <a:sym typeface="WP MathA" pitchFamily="2" charset="2"/>
              </a:rPr>
              <a:t>3 </a:t>
            </a:r>
            <a:r>
              <a:rPr lang="en-US" b="1" dirty="0">
                <a:sym typeface="WP MathA" pitchFamily="2" charset="2"/>
              </a:rPr>
              <a:t>= (½)a[(-1,0,0)</a:t>
            </a:r>
            <a:r>
              <a:rPr lang="en-US" dirty="0">
                <a:sym typeface="WP MathA" pitchFamily="2" charset="2"/>
              </a:rPr>
              <a:t> </a:t>
            </a:r>
            <a:r>
              <a:rPr lang="en-US" b="1" dirty="0">
                <a:sym typeface="WP MathA" pitchFamily="2" charset="2"/>
              </a:rPr>
              <a:t>+ (3)</a:t>
            </a:r>
            <a:r>
              <a:rPr lang="en-US" b="1" baseline="30000" dirty="0">
                <a:sym typeface="WP MathA" pitchFamily="2" charset="2"/>
              </a:rPr>
              <a:t>½</a:t>
            </a:r>
            <a:r>
              <a:rPr lang="en-US" b="1" dirty="0">
                <a:sym typeface="WP MathA" pitchFamily="2" charset="2"/>
              </a:rPr>
              <a:t>(0,1,0)]</a:t>
            </a:r>
            <a:endParaRPr lang="en-US" dirty="0">
              <a:sym typeface="WP MathA" pitchFamily="2" charset="2"/>
            </a:endParaRPr>
          </a:p>
        </p:txBody>
      </p:sp>
      <p:pic>
        <p:nvPicPr>
          <p:cNvPr id="669698" name="Picture 2" descr="http://upload.wikimedia.org/wikipedia/commons/1/1b/Boron-nitride-%28wurtzite%29-3D-bal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3" y="3805750"/>
            <a:ext cx="3163623" cy="261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8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96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81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3600" dirty="0">
                <a:latin typeface="Verdana" pitchFamily="34" charset="0"/>
                <a:cs typeface="Times New Roman" pitchFamily="18" charset="0"/>
              </a:rPr>
              <a:t>Indices of a Family</a:t>
            </a:r>
          </a:p>
        </p:txBody>
      </p:sp>
      <p:sp>
        <p:nvSpPr>
          <p:cNvPr id="12297" name="Rectangle 3"/>
          <p:cNvSpPr>
            <a:spLocks noGrp="1" noChangeArrowheads="1"/>
          </p:cNvSpPr>
          <p:nvPr>
            <p:ph type="body" idx="1"/>
          </p:nvPr>
        </p:nvSpPr>
        <p:spPr>
          <a:xfrm>
            <a:off x="468313" y="1905000"/>
            <a:ext cx="8280400" cy="1368425"/>
          </a:xfrm>
        </p:spPr>
        <p:txBody>
          <a:bodyPr>
            <a:normAutofit/>
          </a:bodyPr>
          <a:lstStyle/>
          <a:p>
            <a:pPr marL="0" indent="0" algn="just" eaLnBrk="1" hangingPunct="1">
              <a:buNone/>
              <a:defRPr/>
            </a:pPr>
            <a:r>
              <a:rPr lang="en-GB" sz="2400" dirty="0"/>
              <a:t>Sometimes several nonparallel planes may be equivalent by virtue of symmetry, in which case it is convenient to lump all these planes in the same Miller Indices, but with curly brackets.</a:t>
            </a:r>
          </a:p>
        </p:txBody>
      </p:sp>
      <p:graphicFrame>
        <p:nvGraphicFramePr>
          <p:cNvPr id="39941" name="Object 23"/>
          <p:cNvGraphicFramePr>
            <a:graphicFrameLocks noChangeAspect="1"/>
          </p:cNvGraphicFramePr>
          <p:nvPr/>
        </p:nvGraphicFramePr>
        <p:xfrm>
          <a:off x="838200" y="3352800"/>
          <a:ext cx="7488238" cy="958850"/>
        </p:xfrm>
        <a:graphic>
          <a:graphicData uri="http://schemas.openxmlformats.org/presentationml/2006/ole">
            <mc:AlternateContent xmlns:mc="http://schemas.openxmlformats.org/markup-compatibility/2006">
              <mc:Choice xmlns:v="urn:schemas-microsoft-com:vml" Requires="v">
                <p:oleObj name="Denklem" r:id="rId3" imgW="3771900" imgH="482600" progId="Equation.3">
                  <p:embed/>
                </p:oleObj>
              </mc:Choice>
              <mc:Fallback>
                <p:oleObj name="Denklem" r:id="rId3" imgW="3771900" imgH="482600" progId="Equation.3">
                  <p:embed/>
                  <p:pic>
                    <p:nvPicPr>
                      <p:cNvPr id="39941"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74882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13">
            <a:extLst>
              <a:ext uri="{FF2B5EF4-FFF2-40B4-BE49-F238E27FC236}">
                <a16:creationId xmlns:a16="http://schemas.microsoft.com/office/drawing/2014/main" id="{1F13FCC6-C15D-4221-8BDE-EDA21202E213}"/>
              </a:ext>
            </a:extLst>
          </p:cNvPr>
          <p:cNvSpPr txBox="1">
            <a:spLocks noChangeArrowheads="1"/>
          </p:cNvSpPr>
          <p:nvPr/>
        </p:nvSpPr>
        <p:spPr bwMode="auto">
          <a:xfrm>
            <a:off x="762000" y="4724400"/>
            <a:ext cx="779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tr-TR" sz="2200" dirty="0">
                <a:latin typeface="Arial" pitchFamily="34" charset="0"/>
              </a:rPr>
              <a:t>Thus indices </a:t>
            </a:r>
            <a:r>
              <a:rPr lang="en-US" sz="2200" dirty="0">
                <a:latin typeface="Arial" pitchFamily="34" charset="0"/>
                <a:cs typeface="Arial" pitchFamily="34" charset="0"/>
              </a:rPr>
              <a:t>{</a:t>
            </a:r>
            <a:r>
              <a:rPr lang="tr-TR" sz="2200" dirty="0">
                <a:latin typeface="Arial" pitchFamily="34" charset="0"/>
                <a:cs typeface="Arial" pitchFamily="34" charset="0"/>
              </a:rPr>
              <a:t>h,k,l</a:t>
            </a:r>
            <a:r>
              <a:rPr lang="en-US" sz="2200" dirty="0">
                <a:latin typeface="Arial" pitchFamily="34" charset="0"/>
                <a:cs typeface="Arial" pitchFamily="34" charset="0"/>
              </a:rPr>
              <a:t>}</a:t>
            </a:r>
            <a:r>
              <a:rPr lang="tr-TR" sz="2200" dirty="0">
                <a:latin typeface="Arial" pitchFamily="34" charset="0"/>
                <a:cs typeface="Arial" pitchFamily="34" charset="0"/>
              </a:rPr>
              <a:t> represent all the planes equivalent to the</a:t>
            </a:r>
          </a:p>
          <a:p>
            <a:pPr algn="just" eaLnBrk="1" hangingPunct="1"/>
            <a:r>
              <a:rPr lang="tr-TR" sz="2200" dirty="0">
                <a:latin typeface="Arial" pitchFamily="34" charset="0"/>
                <a:cs typeface="Arial" pitchFamily="34" charset="0"/>
              </a:rPr>
              <a:t> plane (hkl) through rotational symmetry.</a:t>
            </a:r>
            <a:endParaRPr lang="en-US" sz="2200" dirty="0">
              <a:latin typeface="Arial" pitchFamily="34" charset="0"/>
              <a:cs typeface="Arial" pitchFamily="34" charset="0"/>
            </a:endParaRPr>
          </a:p>
          <a:p>
            <a:pPr algn="just" eaLnBrk="1" hangingPunct="1"/>
            <a:endParaRPr lang="en-US" sz="2200" dirty="0">
              <a:latin typeface="Arial" pitchFamily="34" charset="0"/>
              <a:cs typeface="Arial" pitchFamily="34" charset="0"/>
            </a:endParaRPr>
          </a:p>
        </p:txBody>
      </p:sp>
    </p:spTree>
    <p:extLst>
      <p:ext uri="{BB962C8B-B14F-4D97-AF65-F5344CB8AC3E}">
        <p14:creationId xmlns:p14="http://schemas.microsoft.com/office/powerpoint/2010/main" val="8518307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a:bodyPr>
          <a:lstStyle/>
          <a:p>
            <a:pPr eaLnBrk="1" hangingPunct="1"/>
            <a:r>
              <a:rPr lang="en-GB" sz="3600" dirty="0">
                <a:latin typeface="Verdana" pitchFamily="34" charset="0"/>
                <a:cs typeface="Times New Roman" pitchFamily="18" charset="0"/>
              </a:rPr>
              <a:t>Indices of a Family</a:t>
            </a:r>
          </a:p>
        </p:txBody>
      </p:sp>
      <p:sp>
        <p:nvSpPr>
          <p:cNvPr id="12297" name="Rectangle 3"/>
          <p:cNvSpPr>
            <a:spLocks noGrp="1" noChangeArrowheads="1"/>
          </p:cNvSpPr>
          <p:nvPr>
            <p:ph type="body" idx="1"/>
          </p:nvPr>
        </p:nvSpPr>
        <p:spPr>
          <a:xfrm>
            <a:off x="468313" y="1905000"/>
            <a:ext cx="8280400" cy="1368425"/>
          </a:xfrm>
        </p:spPr>
        <p:txBody>
          <a:bodyPr>
            <a:normAutofit/>
          </a:bodyPr>
          <a:lstStyle/>
          <a:p>
            <a:pPr marL="0" indent="0" algn="just" eaLnBrk="1" hangingPunct="1">
              <a:buNone/>
              <a:defRPr/>
            </a:pPr>
            <a:r>
              <a:rPr lang="en-GB" sz="2400" dirty="0"/>
              <a:t>Sometimes several nonparallel planes may be equivalent by virtue of symmetry, in which case it is convenient to lump all these planes in the same Miller Indices, but with curly brackets.</a:t>
            </a:r>
          </a:p>
        </p:txBody>
      </p:sp>
      <p:sp>
        <p:nvSpPr>
          <p:cNvPr id="12299" name="Text Box 13"/>
          <p:cNvSpPr txBox="1">
            <a:spLocks noChangeArrowheads="1"/>
          </p:cNvSpPr>
          <p:nvPr/>
        </p:nvSpPr>
        <p:spPr bwMode="auto">
          <a:xfrm>
            <a:off x="762000" y="4724400"/>
            <a:ext cx="779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tr-TR" sz="2200" dirty="0">
                <a:latin typeface="Arial" pitchFamily="34" charset="0"/>
              </a:rPr>
              <a:t>Thus indices </a:t>
            </a:r>
            <a:r>
              <a:rPr lang="en-US" sz="2200" dirty="0">
                <a:latin typeface="Arial" pitchFamily="34" charset="0"/>
                <a:cs typeface="Arial" pitchFamily="34" charset="0"/>
              </a:rPr>
              <a:t>{</a:t>
            </a:r>
            <a:r>
              <a:rPr lang="tr-TR" sz="2200" dirty="0">
                <a:latin typeface="Arial" pitchFamily="34" charset="0"/>
                <a:cs typeface="Arial" pitchFamily="34" charset="0"/>
              </a:rPr>
              <a:t>h,k,l</a:t>
            </a:r>
            <a:r>
              <a:rPr lang="en-US" sz="2200" dirty="0">
                <a:latin typeface="Arial" pitchFamily="34" charset="0"/>
                <a:cs typeface="Arial" pitchFamily="34" charset="0"/>
              </a:rPr>
              <a:t>}</a:t>
            </a:r>
            <a:r>
              <a:rPr lang="tr-TR" sz="2200" dirty="0">
                <a:latin typeface="Arial" pitchFamily="34" charset="0"/>
                <a:cs typeface="Arial" pitchFamily="34" charset="0"/>
              </a:rPr>
              <a:t> represent all the planes equivalent to the</a:t>
            </a:r>
          </a:p>
          <a:p>
            <a:pPr algn="just" eaLnBrk="1" hangingPunct="1"/>
            <a:r>
              <a:rPr lang="tr-TR" sz="2200" dirty="0">
                <a:latin typeface="Arial" pitchFamily="34" charset="0"/>
                <a:cs typeface="Arial" pitchFamily="34" charset="0"/>
              </a:rPr>
              <a:t> plane (hkl) through rotational symmetry.</a:t>
            </a:r>
            <a:endParaRPr lang="en-US" sz="2200" dirty="0">
              <a:latin typeface="Arial" pitchFamily="34" charset="0"/>
              <a:cs typeface="Arial" pitchFamily="34" charset="0"/>
            </a:endParaRPr>
          </a:p>
          <a:p>
            <a:pPr algn="just" eaLnBrk="1" hangingPunct="1"/>
            <a:endParaRPr lang="en-US" sz="2200" dirty="0">
              <a:latin typeface="Arial" pitchFamily="34" charset="0"/>
              <a:cs typeface="Arial" pitchFamily="34" charset="0"/>
            </a:endParaRPr>
          </a:p>
          <a:p>
            <a:pPr algn="just" eaLnBrk="1" hangingPunct="1"/>
            <a:r>
              <a:rPr lang="en-US" sz="2200" dirty="0">
                <a:latin typeface="Arial" pitchFamily="34" charset="0"/>
                <a:cs typeface="Arial" pitchFamily="34" charset="0"/>
              </a:rPr>
              <a:t>Similarly, families of crystallographic directions are written as:</a:t>
            </a:r>
          </a:p>
        </p:txBody>
      </p:sp>
      <p:graphicFrame>
        <p:nvGraphicFramePr>
          <p:cNvPr id="39941" name="Object 23"/>
          <p:cNvGraphicFramePr>
            <a:graphicFrameLocks noChangeAspect="1"/>
          </p:cNvGraphicFramePr>
          <p:nvPr/>
        </p:nvGraphicFramePr>
        <p:xfrm>
          <a:off x="838200" y="3352800"/>
          <a:ext cx="7488238" cy="958850"/>
        </p:xfrm>
        <a:graphic>
          <a:graphicData uri="http://schemas.openxmlformats.org/presentationml/2006/ole">
            <mc:AlternateContent xmlns:mc="http://schemas.openxmlformats.org/markup-compatibility/2006">
              <mc:Choice xmlns:v="urn:schemas-microsoft-com:vml" Requires="v">
                <p:oleObj name="Denklem" r:id="rId3" imgW="3771900" imgH="482600" progId="Equation.3">
                  <p:embed/>
                </p:oleObj>
              </mc:Choice>
              <mc:Fallback>
                <p:oleObj name="Denklem" r:id="rId3" imgW="3771900" imgH="482600" progId="Equation.3">
                  <p:embed/>
                  <p:pic>
                    <p:nvPicPr>
                      <p:cNvPr id="39941"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74882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1676400" y="6324600"/>
          <a:ext cx="5697538" cy="454025"/>
        </p:xfrm>
        <a:graphic>
          <a:graphicData uri="http://schemas.openxmlformats.org/presentationml/2006/ole">
            <mc:AlternateContent xmlns:mc="http://schemas.openxmlformats.org/markup-compatibility/2006">
              <mc:Choice xmlns:v="urn:schemas-microsoft-com:vml" Requires="v">
                <p:oleObj name="Equation" r:id="rId5" imgW="2870200" imgH="228600" progId="Equation.3">
                  <p:embed/>
                </p:oleObj>
              </mc:Choice>
              <mc:Fallback>
                <p:oleObj name="Equation" r:id="rId5" imgW="2870200" imgH="228600" progId="Equation.3">
                  <p:embed/>
                  <p:pic>
                    <p:nvPicPr>
                      <p:cNvPr id="1003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6324600"/>
                        <a:ext cx="56975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9755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1" y="381000"/>
            <a:ext cx="8939336" cy="1139825"/>
          </a:xfrm>
        </p:spPr>
        <p:txBody>
          <a:bodyPr>
            <a:normAutofit fontScale="90000"/>
          </a:bodyPr>
          <a:lstStyle/>
          <a:p>
            <a:pPr algn="ctr">
              <a:defRPr/>
            </a:pPr>
            <a:r>
              <a:rPr lang="en-US" b="1" dirty="0"/>
              <a:t>Why are planes in a lattice important?</a:t>
            </a:r>
            <a:br>
              <a:rPr lang="en-US" b="1" dirty="0"/>
            </a:br>
            <a:endParaRPr lang="en-US" b="1" dirty="0"/>
          </a:p>
        </p:txBody>
      </p:sp>
      <p:sp>
        <p:nvSpPr>
          <p:cNvPr id="3" name="Content Placeholder 2"/>
          <p:cNvSpPr>
            <a:spLocks noGrp="1"/>
          </p:cNvSpPr>
          <p:nvPr>
            <p:ph idx="1"/>
          </p:nvPr>
        </p:nvSpPr>
        <p:spPr>
          <a:xfrm>
            <a:off x="313184" y="1219200"/>
            <a:ext cx="8651304" cy="5214937"/>
          </a:xfrm>
        </p:spPr>
        <p:txBody>
          <a:bodyPr>
            <a:noAutofit/>
          </a:bodyPr>
          <a:lstStyle/>
          <a:p>
            <a:pPr>
              <a:buFont typeface="Wingdings" panose="05000000000000000000" pitchFamily="2" charset="2"/>
              <a:buNone/>
              <a:defRPr/>
            </a:pPr>
            <a:r>
              <a:rPr lang="en-US" sz="2800" dirty="0"/>
              <a:t>(A) Determining crystal lattice parameters</a:t>
            </a:r>
          </a:p>
          <a:p>
            <a:pPr>
              <a:lnSpc>
                <a:spcPct val="120000"/>
              </a:lnSpc>
              <a:buFont typeface="Wingdings" panose="05000000000000000000" pitchFamily="2" charset="2"/>
              <a:buNone/>
              <a:defRPr/>
            </a:pPr>
            <a:r>
              <a:rPr lang="en-US" sz="2000" dirty="0"/>
              <a:t>* </a:t>
            </a:r>
            <a:r>
              <a:rPr lang="en-US" sz="2400" dirty="0"/>
              <a:t>Diffraction methods </a:t>
            </a:r>
            <a:r>
              <a:rPr lang="en-US" sz="2400" u="sng" dirty="0">
                <a:solidFill>
                  <a:srgbClr val="FF0000"/>
                </a:solidFill>
              </a:rPr>
              <a:t>measure the distance between parallel lattice planes</a:t>
            </a:r>
            <a:r>
              <a:rPr lang="en-US" sz="2400" dirty="0">
                <a:solidFill>
                  <a:srgbClr val="FF0000"/>
                </a:solidFill>
              </a:rPr>
              <a:t> </a:t>
            </a:r>
            <a:r>
              <a:rPr lang="en-US" sz="2400" dirty="0"/>
              <a:t>of atoms to determine the lattice parameters </a:t>
            </a:r>
            <a:r>
              <a:rPr lang="en-US" sz="1800" dirty="0"/>
              <a:t>(and other stuff)</a:t>
            </a:r>
          </a:p>
          <a:p>
            <a:pPr>
              <a:buFont typeface="Arial" pitchFamily="34" charset="0"/>
              <a:buChar char="•"/>
              <a:defRPr/>
            </a:pPr>
            <a:endParaRPr lang="en-US" sz="2000" dirty="0"/>
          </a:p>
        </p:txBody>
      </p:sp>
      <p:pic>
        <p:nvPicPr>
          <p:cNvPr id="667650" name="Picture 2" descr="Image result for parallel lattice pl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51635"/>
            <a:ext cx="5602518" cy="420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54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2082" y="3646594"/>
            <a:ext cx="4817118" cy="3250768"/>
          </a:xfrm>
          <a:prstGeom prst="rect">
            <a:avLst/>
          </a:prstGeom>
        </p:spPr>
      </p:pic>
      <p:sp>
        <p:nvSpPr>
          <p:cNvPr id="2" name="Title 1"/>
          <p:cNvSpPr>
            <a:spLocks noGrp="1"/>
          </p:cNvSpPr>
          <p:nvPr>
            <p:ph type="title"/>
          </p:nvPr>
        </p:nvSpPr>
        <p:spPr>
          <a:xfrm>
            <a:off x="313267" y="0"/>
            <a:ext cx="8229600" cy="838200"/>
          </a:xfrm>
        </p:spPr>
        <p:txBody>
          <a:bodyPr/>
          <a:lstStyle/>
          <a:p>
            <a:r>
              <a:rPr lang="en-US" dirty="0"/>
              <a:t>Identify these planes</a:t>
            </a:r>
          </a:p>
        </p:txBody>
      </p:sp>
      <p:pic>
        <p:nvPicPr>
          <p:cNvPr id="4" name="Picture 3"/>
          <p:cNvPicPr>
            <a:picLocks noChangeAspect="1"/>
          </p:cNvPicPr>
          <p:nvPr/>
        </p:nvPicPr>
        <p:blipFill>
          <a:blip r:embed="rId4"/>
          <a:stretch>
            <a:fillRect/>
          </a:stretch>
        </p:blipFill>
        <p:spPr>
          <a:xfrm>
            <a:off x="313267" y="706090"/>
            <a:ext cx="3988214" cy="3138162"/>
          </a:xfrm>
          <a:prstGeom prst="rect">
            <a:avLst/>
          </a:prstGeom>
        </p:spPr>
      </p:pic>
      <p:pic>
        <p:nvPicPr>
          <p:cNvPr id="5" name="Picture 4"/>
          <p:cNvPicPr>
            <a:picLocks noChangeAspect="1"/>
          </p:cNvPicPr>
          <p:nvPr/>
        </p:nvPicPr>
        <p:blipFill>
          <a:blip r:embed="rId5"/>
          <a:stretch>
            <a:fillRect/>
          </a:stretch>
        </p:blipFill>
        <p:spPr>
          <a:xfrm>
            <a:off x="5029200" y="697575"/>
            <a:ext cx="3962400" cy="3121324"/>
          </a:xfrm>
          <a:prstGeom prst="rect">
            <a:avLst/>
          </a:prstGeom>
        </p:spPr>
      </p:pic>
      <p:pic>
        <p:nvPicPr>
          <p:cNvPr id="6" name="Picture 5"/>
          <p:cNvPicPr>
            <a:picLocks noChangeAspect="1"/>
          </p:cNvPicPr>
          <p:nvPr/>
        </p:nvPicPr>
        <p:blipFill>
          <a:blip r:embed="rId6"/>
          <a:stretch>
            <a:fillRect/>
          </a:stretch>
        </p:blipFill>
        <p:spPr>
          <a:xfrm>
            <a:off x="330201" y="3844252"/>
            <a:ext cx="3962400" cy="3191579"/>
          </a:xfrm>
          <a:prstGeom prst="rect">
            <a:avLst/>
          </a:prstGeom>
        </p:spPr>
      </p:pic>
      <p:sp>
        <p:nvSpPr>
          <p:cNvPr id="7" name="TextBox 6"/>
          <p:cNvSpPr txBox="1"/>
          <p:nvPr/>
        </p:nvSpPr>
        <p:spPr>
          <a:xfrm>
            <a:off x="4800600" y="4579481"/>
            <a:ext cx="3962400" cy="1384995"/>
          </a:xfrm>
          <a:prstGeom prst="rect">
            <a:avLst/>
          </a:prstGeom>
          <a:noFill/>
        </p:spPr>
        <p:txBody>
          <a:bodyPr wrap="square" rtlCol="0">
            <a:spAutoFit/>
          </a:bodyPr>
          <a:lstStyle/>
          <a:p>
            <a:pPr algn="ctr"/>
            <a:r>
              <a:rPr lang="en-US" sz="2800" b="1" dirty="0">
                <a:solidFill>
                  <a:srgbClr val="FF0000"/>
                </a:solidFill>
              </a:rPr>
              <a:t>How does the distance between the planes change? </a:t>
            </a:r>
          </a:p>
        </p:txBody>
      </p:sp>
      <p:sp>
        <p:nvSpPr>
          <p:cNvPr id="3" name="TextBox 2"/>
          <p:cNvSpPr txBox="1"/>
          <p:nvPr/>
        </p:nvSpPr>
        <p:spPr>
          <a:xfrm>
            <a:off x="4229306" y="875423"/>
            <a:ext cx="346719" cy="369332"/>
          </a:xfrm>
          <a:prstGeom prst="rect">
            <a:avLst/>
          </a:prstGeom>
          <a:noFill/>
        </p:spPr>
        <p:txBody>
          <a:bodyPr wrap="square" rtlCol="0">
            <a:spAutoFit/>
          </a:bodyPr>
          <a:lstStyle/>
          <a:p>
            <a:r>
              <a:rPr lang="en-US" dirty="0"/>
              <a:t>x</a:t>
            </a:r>
          </a:p>
        </p:txBody>
      </p:sp>
      <p:sp>
        <p:nvSpPr>
          <p:cNvPr id="9" name="TextBox 8"/>
          <p:cNvSpPr txBox="1"/>
          <p:nvPr/>
        </p:nvSpPr>
        <p:spPr>
          <a:xfrm>
            <a:off x="330201" y="408818"/>
            <a:ext cx="346719" cy="369332"/>
          </a:xfrm>
          <a:prstGeom prst="rect">
            <a:avLst/>
          </a:prstGeom>
          <a:noFill/>
        </p:spPr>
        <p:txBody>
          <a:bodyPr wrap="square" rtlCol="0">
            <a:spAutoFit/>
          </a:bodyPr>
          <a:lstStyle/>
          <a:p>
            <a:r>
              <a:rPr lang="en-US" dirty="0"/>
              <a:t>y</a:t>
            </a:r>
          </a:p>
        </p:txBody>
      </p:sp>
    </p:spTree>
    <p:extLst>
      <p:ext uri="{BB962C8B-B14F-4D97-AF65-F5344CB8AC3E}">
        <p14:creationId xmlns:p14="http://schemas.microsoft.com/office/powerpoint/2010/main" val="5961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9763" y="1149220"/>
            <a:ext cx="8580673" cy="1513582"/>
          </a:xfrm>
          <a:prstGeom prst="rect">
            <a:avLst/>
          </a:prstGeom>
        </p:spPr>
      </p:pic>
      <p:pic>
        <p:nvPicPr>
          <p:cNvPr id="8" name="Picture 7"/>
          <p:cNvPicPr>
            <a:picLocks noChangeAspect="1"/>
          </p:cNvPicPr>
          <p:nvPr/>
        </p:nvPicPr>
        <p:blipFill>
          <a:blip r:embed="rId3"/>
          <a:stretch>
            <a:fillRect/>
          </a:stretch>
        </p:blipFill>
        <p:spPr>
          <a:xfrm>
            <a:off x="0" y="2819400"/>
            <a:ext cx="5211830" cy="4021666"/>
          </a:xfrm>
          <a:prstGeom prst="rect">
            <a:avLst/>
          </a:prstGeom>
        </p:spPr>
      </p:pic>
      <p:sp>
        <p:nvSpPr>
          <p:cNvPr id="2" name="TextBox 1"/>
          <p:cNvSpPr txBox="1"/>
          <p:nvPr/>
        </p:nvSpPr>
        <p:spPr>
          <a:xfrm>
            <a:off x="152400" y="152400"/>
            <a:ext cx="8915400" cy="1077218"/>
          </a:xfrm>
          <a:prstGeom prst="rect">
            <a:avLst/>
          </a:prstGeom>
          <a:solidFill>
            <a:schemeClr val="bg1"/>
          </a:solidFill>
        </p:spPr>
        <p:txBody>
          <a:bodyPr wrap="square" rtlCol="0">
            <a:spAutoFit/>
          </a:bodyPr>
          <a:lstStyle/>
          <a:p>
            <a:pPr algn="ctr"/>
            <a:r>
              <a:rPr lang="en-US" sz="3200" dirty="0">
                <a:solidFill>
                  <a:srgbClr val="FF0000"/>
                </a:solidFill>
              </a:rPr>
              <a:t>If you have orthorhombic tetragonal or cubic lattice, use this formula for distance between planes</a:t>
            </a:r>
          </a:p>
        </p:txBody>
      </p:sp>
    </p:spTree>
    <p:extLst>
      <p:ext uri="{BB962C8B-B14F-4D97-AF65-F5344CB8AC3E}">
        <p14:creationId xmlns:p14="http://schemas.microsoft.com/office/powerpoint/2010/main" val="311948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9763" y="1149220"/>
            <a:ext cx="8580673" cy="1513582"/>
          </a:xfrm>
          <a:prstGeom prst="rect">
            <a:avLst/>
          </a:prstGeom>
        </p:spPr>
      </p:pic>
      <p:pic>
        <p:nvPicPr>
          <p:cNvPr id="8" name="Picture 7"/>
          <p:cNvPicPr>
            <a:picLocks noChangeAspect="1"/>
          </p:cNvPicPr>
          <p:nvPr/>
        </p:nvPicPr>
        <p:blipFill>
          <a:blip r:embed="rId3"/>
          <a:stretch>
            <a:fillRect/>
          </a:stretch>
        </p:blipFill>
        <p:spPr>
          <a:xfrm>
            <a:off x="0" y="2819400"/>
            <a:ext cx="5211830" cy="4021666"/>
          </a:xfrm>
          <a:prstGeom prst="rect">
            <a:avLst/>
          </a:prstGeom>
        </p:spPr>
      </p:pic>
      <p:sp>
        <p:nvSpPr>
          <p:cNvPr id="2" name="TextBox 1"/>
          <p:cNvSpPr txBox="1"/>
          <p:nvPr/>
        </p:nvSpPr>
        <p:spPr>
          <a:xfrm>
            <a:off x="152400" y="152400"/>
            <a:ext cx="8915400" cy="1077218"/>
          </a:xfrm>
          <a:prstGeom prst="rect">
            <a:avLst/>
          </a:prstGeom>
          <a:solidFill>
            <a:schemeClr val="bg1"/>
          </a:solidFill>
        </p:spPr>
        <p:txBody>
          <a:bodyPr wrap="square" rtlCol="0">
            <a:spAutoFit/>
          </a:bodyPr>
          <a:lstStyle/>
          <a:p>
            <a:pPr algn="ctr"/>
            <a:r>
              <a:rPr lang="en-US" sz="3200" dirty="0">
                <a:solidFill>
                  <a:srgbClr val="FF0000"/>
                </a:solidFill>
              </a:rPr>
              <a:t>If you have orthorhombic tetragonal or cubic lattice, use this formula for distance between planes</a:t>
            </a:r>
          </a:p>
        </p:txBody>
      </p:sp>
      <p:pic>
        <p:nvPicPr>
          <p:cNvPr id="9" name="Picture 8"/>
          <p:cNvPicPr>
            <a:picLocks noChangeAspect="1"/>
          </p:cNvPicPr>
          <p:nvPr/>
        </p:nvPicPr>
        <p:blipFill>
          <a:blip r:embed="rId4"/>
          <a:stretch>
            <a:fillRect/>
          </a:stretch>
        </p:blipFill>
        <p:spPr>
          <a:xfrm>
            <a:off x="3843887" y="2645868"/>
            <a:ext cx="5249312" cy="4161331"/>
          </a:xfrm>
          <a:prstGeom prst="rect">
            <a:avLst/>
          </a:prstGeom>
          <a:ln>
            <a:solidFill>
              <a:schemeClr val="accent1"/>
            </a:solidFill>
          </a:ln>
        </p:spPr>
      </p:pic>
    </p:spTree>
    <p:extLst>
      <p:ext uri="{BB962C8B-B14F-4D97-AF65-F5344CB8AC3E}">
        <p14:creationId xmlns:p14="http://schemas.microsoft.com/office/powerpoint/2010/main" val="377403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2988"/>
            <a:ext cx="51943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idx="4294967295"/>
          </p:nvPr>
        </p:nvSpPr>
        <p:spPr>
          <a:xfrm>
            <a:off x="428625" y="214313"/>
            <a:ext cx="8715375" cy="1143000"/>
          </a:xfrm>
        </p:spPr>
        <p:txBody>
          <a:bodyPr>
            <a:normAutofit fontScale="90000"/>
          </a:bodyPr>
          <a:lstStyle/>
          <a:p>
            <a:r>
              <a:rPr lang="en-US" sz="3600" dirty="0">
                <a:latin typeface="Verdana" pitchFamily="34" charset="0"/>
              </a:rPr>
              <a:t>What is the distance between the (111) planes on a cubic lattice of lattice parameter a? </a:t>
            </a:r>
          </a:p>
        </p:txBody>
      </p:sp>
      <p:pic>
        <p:nvPicPr>
          <p:cNvPr id="389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076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884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9213</TotalTime>
  <Words>1384</Words>
  <Application>Microsoft Office PowerPoint</Application>
  <PresentationFormat>On-screen Show (4:3)</PresentationFormat>
  <Paragraphs>155</Paragraphs>
  <Slides>22</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Lucida Grande</vt:lpstr>
      <vt:lpstr>Segoe Script</vt:lpstr>
      <vt:lpstr>Symbol</vt:lpstr>
      <vt:lpstr>Times New Roman</vt:lpstr>
      <vt:lpstr>Verdana</vt:lpstr>
      <vt:lpstr>Wingdings</vt:lpstr>
      <vt:lpstr>Office Theme</vt:lpstr>
      <vt:lpstr>Denklem</vt:lpstr>
      <vt:lpstr>Equation</vt:lpstr>
      <vt:lpstr>PowerPoint Presentation</vt:lpstr>
      <vt:lpstr>Hexagonal Has Different Notation</vt:lpstr>
      <vt:lpstr>Indices of a Family</vt:lpstr>
      <vt:lpstr>Indices of a Family</vt:lpstr>
      <vt:lpstr>Why are planes in a lattice important? </vt:lpstr>
      <vt:lpstr>Identify these planes</vt:lpstr>
      <vt:lpstr>PowerPoint Presentation</vt:lpstr>
      <vt:lpstr>PowerPoint Presentation</vt:lpstr>
      <vt:lpstr>What is the distance between the (111) planes on a cubic lattice of lattice parameter a? </vt:lpstr>
      <vt:lpstr>What is the distance between the (111) planes on a cubic lattice of lattice parameter a? </vt:lpstr>
      <vt:lpstr>What is the distance between the (111) planes on a cubic lattice of lattice parameter a? </vt:lpstr>
      <vt:lpstr>What is the distance between the (111) planes on a cubic lattice of lattice parameter a? </vt:lpstr>
      <vt:lpstr>Non-closed packed structures   </vt:lpstr>
      <vt:lpstr>Other non close-packed structures</vt:lpstr>
      <vt:lpstr>Other non close-packed structures</vt:lpstr>
      <vt:lpstr>Simple Crystal Structures Diamond</vt:lpstr>
      <vt:lpstr>Simple Crystal Structures Diamond</vt:lpstr>
      <vt:lpstr>Simple Crystal Structures Diamond</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Solids</dc:title>
  <dc:creator>MBE metal</dc:creator>
  <cp:lastModifiedBy>Mikel Holcomb</cp:lastModifiedBy>
  <cp:revision>313</cp:revision>
  <dcterms:created xsi:type="dcterms:W3CDTF">2010-08-31T11:45:17Z</dcterms:created>
  <dcterms:modified xsi:type="dcterms:W3CDTF">2022-08-26T16:39:30Z</dcterms:modified>
</cp:coreProperties>
</file>